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20.jpeg" ContentType="image/jpeg"/>
  <Override PartName="/ppt/media/image7.png" ContentType="image/png"/>
  <Override PartName="/ppt/media/image22.jpeg" ContentType="image/jpeg"/>
  <Override PartName="/ppt/media/image11.png" ContentType="image/png"/>
  <Override PartName="/ppt/media/image19.jpeg" ContentType="image/jpeg"/>
  <Override PartName="/ppt/media/image6.png" ContentType="image/png"/>
  <Override PartName="/ppt/media/image23.png" ContentType="image/png"/>
  <Override PartName="/ppt/media/image21.jpeg" ContentType="image/jpeg"/>
  <Override PartName="/ppt/media/image16.jpeg" ContentType="image/jpeg"/>
  <Override PartName="/ppt/media/image18.png" ContentType="image/png"/>
  <Override PartName="/ppt/media/image15.jpeg" ContentType="image/jpeg"/>
  <Override PartName="/ppt/media/image14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presProps.xml" ContentType="application/vnd.openxmlformats-officedocument.presentationml.presPro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8ecfe7"/>
            </a:gs>
            <a:gs pos="100000">
              <a:srgbClr val="bbdee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340;p48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341;p48" hidden="1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gradFill rotWithShape="0">
            <a:gsLst>
              <a:gs pos="0">
                <a:srgbClr val="8ecfe7"/>
              </a:gs>
              <a:gs pos="100000">
                <a:srgbClr val="bbdeee"/>
              </a:gs>
            </a:gsLst>
            <a:lin ang="5400000"/>
          </a:gradFill>
          <a:ln cap="sq"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</a:t>
            </a:r>
            <a:r>
              <a:rPr b="0" lang="en-US" sz="4400" spc="-1" strike="noStrike">
                <a:latin typeface="Arial"/>
              </a:rPr>
              <a:t>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8ecfe7"/>
            </a:gs>
            <a:gs pos="100000">
              <a:srgbClr val="bbdee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40;p48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Google Shape;341;p48" hidden="1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gradFill rotWithShape="0">
            <a:gsLst>
              <a:gs pos="0">
                <a:srgbClr val="8ecfe7"/>
              </a:gs>
              <a:gs pos="100000">
                <a:srgbClr val="bbdeee"/>
              </a:gs>
            </a:gsLst>
            <a:lin ang="5400000"/>
          </a:gradFill>
          <a:ln cap="sq"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8ecfe7"/>
            </a:gs>
            <a:gs pos="100000">
              <a:srgbClr val="bbdeee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340;p48" hidden="1"/>
          <p:cNvSpPr/>
          <p:nvPr/>
        </p:nvSpPr>
        <p:spPr>
          <a:xfrm>
            <a:off x="0" y="0"/>
            <a:ext cx="9143280" cy="685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Google Shape;341;p48" hidden="1"/>
          <p:cNvSpPr/>
          <p:nvPr/>
        </p:nvSpPr>
        <p:spPr>
          <a:xfrm>
            <a:off x="64080" y="69840"/>
            <a:ext cx="9012600" cy="6692760"/>
          </a:xfrm>
          <a:prstGeom prst="roundRect">
            <a:avLst>
              <a:gd name="adj" fmla="val 4929"/>
            </a:avLst>
          </a:prstGeom>
          <a:gradFill rotWithShape="0">
            <a:gsLst>
              <a:gs pos="0">
                <a:srgbClr val="8ecfe7"/>
              </a:gs>
              <a:gs pos="100000">
                <a:srgbClr val="bbdeee"/>
              </a:gs>
            </a:gsLst>
            <a:lin ang="5400000"/>
          </a:gradFill>
          <a:ln cap="sq"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</a:t>
            </a:r>
            <a:r>
              <a:rPr b="0" lang="en-US" sz="4400" spc="-1" strike="noStrike">
                <a:latin typeface="Arial"/>
              </a:rPr>
              <a:t>the title text </a:t>
            </a:r>
            <a:r>
              <a:rPr b="0" lang="en-US" sz="4400" spc="-1" strike="noStrike">
                <a:latin typeface="Arial"/>
              </a:rPr>
              <a:t>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438;p60" descr=""/>
          <p:cNvPicPr/>
          <p:nvPr/>
        </p:nvPicPr>
        <p:blipFill>
          <a:blip r:embed="rId1"/>
          <a:stretch/>
        </p:blipFill>
        <p:spPr>
          <a:xfrm>
            <a:off x="1782720" y="606960"/>
            <a:ext cx="5585040" cy="804240"/>
          </a:xfrm>
          <a:prstGeom prst="rect">
            <a:avLst/>
          </a:prstGeom>
          <a:ln w="0">
            <a:noFill/>
          </a:ln>
        </p:spPr>
      </p:pic>
      <p:sp>
        <p:nvSpPr>
          <p:cNvPr id="122" name="Google Shape;436;p60"/>
          <p:cNvSpPr/>
          <p:nvPr/>
        </p:nvSpPr>
        <p:spPr>
          <a:xfrm>
            <a:off x="3600" y="1918080"/>
            <a:ext cx="9143280" cy="70524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ffffff"/>
                </a:solidFill>
                <a:latin typeface="Amasis MT Pro"/>
                <a:ea typeface="Questrial"/>
              </a:rPr>
              <a:t>How We Can Help You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914400" y="3231000"/>
            <a:ext cx="7771680" cy="27882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pPr marL="131400" algn="ctr">
              <a:lnSpc>
                <a:spcPct val="100000"/>
              </a:lnSpc>
              <a:spcBef>
                <a:spcPts val="612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masis MT Pro"/>
                <a:ea typeface="Adobe Heiti Std R"/>
              </a:rPr>
              <a:t>The purpose of this In-Service is to inform you of exactly how Care Placement can benefit you and your patients. 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50480" y="942480"/>
            <a:ext cx="8841240" cy="133488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Assisted Living </a:t>
            </a: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Waiver (ALW)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58" name="Google Shape;891;p111"/>
          <p:cNvSpPr/>
          <p:nvPr/>
        </p:nvSpPr>
        <p:spPr>
          <a:xfrm>
            <a:off x="113760" y="628596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*Care Placement does not advise on any legal, financial, or funded programs such as Medi-Cal or Medicare. We recommend clients</a:t>
            </a:r>
            <a:r>
              <a:rPr b="0" lang="en-US" sz="1300" spc="-1" strike="noStrike">
                <a:solidFill>
                  <a:srgbClr val="7f7f7f"/>
                </a:solidFill>
                <a:latin typeface="Amasis MT Pro"/>
                <a:ea typeface="Questrial"/>
              </a:rPr>
              <a:t> </a:t>
            </a: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speak with a licensed professional for help in determining which financial option is best for them. 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59" name="TextBox 9"/>
          <p:cNvSpPr/>
          <p:nvPr/>
        </p:nvSpPr>
        <p:spPr>
          <a:xfrm>
            <a:off x="256680" y="2305440"/>
            <a:ext cx="4990320" cy="222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ALW RATES</a:t>
            </a: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Resident is responsible for paying their own Room &amp; Board (ranging from $1,059.37 - $1,099.37/mo)</a:t>
            </a: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Monthly ALW Reimbursement Rates: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1: $2,520 (Supervision)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2: $3,030 (Limited Assistance)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3: $3,450 (Extensive Assistance)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4: $3,990 (Total Dependence)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5: $6,000 (Traumatic Brain Injury)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60" name="TextBox 7"/>
          <p:cNvSpPr/>
          <p:nvPr/>
        </p:nvSpPr>
        <p:spPr>
          <a:xfrm>
            <a:off x="5526720" y="2348640"/>
            <a:ext cx="3461760" cy="24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PRIVATE PAY RATES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Averages:</a:t>
            </a:r>
            <a:endParaRPr b="0" lang="en-US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Long-Term Placement - $5,800</a:t>
            </a:r>
            <a:endParaRPr b="0" lang="en-US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Hospice - $6,000</a:t>
            </a:r>
            <a:endParaRPr b="0" lang="en-US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Lowest Placement in 2022 - $2,395</a:t>
            </a:r>
            <a:endParaRPr b="0" lang="en-US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Highest Placement in 2022 - $13,050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61" name="TextBox 8"/>
          <p:cNvSpPr/>
          <p:nvPr/>
        </p:nvSpPr>
        <p:spPr>
          <a:xfrm>
            <a:off x="1186560" y="4893120"/>
            <a:ext cx="3461760" cy="115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ALW PAY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3 Rate w/SS = $4549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4 Rate w/SS = $5089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62" name="TextBox 10"/>
          <p:cNvSpPr/>
          <p:nvPr/>
        </p:nvSpPr>
        <p:spPr>
          <a:xfrm>
            <a:off x="4915800" y="4893120"/>
            <a:ext cx="3461760" cy="13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PRIVATE PAY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3 equivalent = $5200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Tier 4 equivalent= $5800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</p:txBody>
      </p:sp>
      <p:sp>
        <p:nvSpPr>
          <p:cNvPr id="163" name="TextBox 1"/>
          <p:cNvSpPr/>
          <p:nvPr/>
        </p:nvSpPr>
        <p:spPr>
          <a:xfrm>
            <a:off x="4228200" y="5205960"/>
            <a:ext cx="1038960" cy="39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Bodoni MT Black"/>
                <a:ea typeface="Arial"/>
              </a:rPr>
              <a:t>VS.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0480" y="965520"/>
            <a:ext cx="8841240" cy="110376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PACE Program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66" name="Google Shape;891;p111"/>
          <p:cNvSpPr/>
          <p:nvPr/>
        </p:nvSpPr>
        <p:spPr>
          <a:xfrm>
            <a:off x="113760" y="626292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*Care Placement does not advise on any legal, financial, or funded programs such as Medi-Cal or Medicare. We recommend clients</a:t>
            </a:r>
            <a:r>
              <a:rPr b="0" lang="en-US" sz="1300" spc="-1" strike="noStrike">
                <a:solidFill>
                  <a:srgbClr val="7f7f7f"/>
                </a:solidFill>
                <a:latin typeface="Amasis MT Pro"/>
                <a:ea typeface="Questrial"/>
              </a:rPr>
              <a:t> </a:t>
            </a: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speak with a licensed professional for help in determining which financial option is best for them. 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67" name="TextBox 1"/>
          <p:cNvSpPr/>
          <p:nvPr/>
        </p:nvSpPr>
        <p:spPr>
          <a:xfrm>
            <a:off x="1135800" y="1890720"/>
            <a:ext cx="6869880" cy="437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Must be on Medi-Cal and enrolled on the PACE program.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PACE uses specifically contracted RCFEs for placement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RCFEs receive funds from PACE within 2-3 months of the patient’s move into the home 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4 Board &amp; Care Administrators (some with multiple locations), and 10 Assisted Living/Memory Care Communities are currently accepting PACE residents (through St. Paul’s PACE)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Social Security paid to the home towards Room &amp; Board, PACE supplements the difference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Average total cost into a Board &amp; Care is $4800 for shared, and $5500 for private. Private rooms are only arranged if absolutely necessary, otherwise they place into shared rooms at the lower rate.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2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If a patient does not yet qualify for Medi-Cal and needs to spend down funds, RCFE’s will accept them as private pay and assist with the right resources to apply for Medi-Cal and enroll with PACE. The home will want assurance that they’ll qualify for Medi-Cal once the funds are exhausted.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87280" y="503280"/>
            <a:ext cx="3702600" cy="73800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96480" anchor="b">
            <a:noAutofit/>
          </a:bodyPr>
          <a:p>
            <a:pPr algn="ctr">
              <a:lnSpc>
                <a:spcPct val="100000"/>
              </a:lnSpc>
              <a:spcBef>
                <a:spcPts val="2401"/>
              </a:spcBef>
              <a:buNone/>
            </a:pPr>
            <a:r>
              <a:rPr b="1" lang="en-US" sz="3200" spc="-1" strike="noStrike" u="sng">
                <a:solidFill>
                  <a:srgbClr val="073763"/>
                </a:solidFill>
                <a:uFillTx/>
                <a:latin typeface="Amasis MT Pro"/>
                <a:ea typeface="Arial Black"/>
              </a:rPr>
              <a:t>San Diego RCFEs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933800" y="1447920"/>
            <a:ext cx="3748320" cy="4571280"/>
          </a:xfrm>
          <a:prstGeom prst="rect">
            <a:avLst/>
          </a:prstGeom>
          <a:noFill/>
          <a:ln w="0">
            <a:noFill/>
          </a:ln>
        </p:spPr>
        <p:txBody>
          <a:bodyPr lIns="96480" rIns="96480" tIns="48240" bIns="48240" anchor="t">
            <a:no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105840" y="1188720"/>
            <a:ext cx="3748320" cy="508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73763"/>
                </a:solidFill>
                <a:latin typeface="Amasis MT Pro"/>
                <a:ea typeface="Questrial"/>
              </a:rPr>
              <a:t>21,408</a:t>
            </a: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Questrial"/>
              </a:rPr>
              <a:t> RCFE beds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73763"/>
                </a:solidFill>
                <a:latin typeface="Amasis MT Pro"/>
                <a:ea typeface="Questrial"/>
              </a:rPr>
              <a:t>579</a:t>
            </a:r>
            <a:r>
              <a:rPr b="0" lang="en-US" sz="2400" spc="-1" strike="noStrike">
                <a:solidFill>
                  <a:srgbClr val="d19049"/>
                </a:solidFill>
                <a:latin typeface="Amasis MT Pro"/>
                <a:ea typeface="Questrial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Questrial"/>
              </a:rPr>
              <a:t>facilities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f3f3f"/>
                </a:solidFill>
                <a:latin typeface="Amasis MT Pro"/>
                <a:ea typeface="Questrial"/>
              </a:rPr>
              <a:t>458 Board &amp; Care Homes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rgbClr val="3f3f3f"/>
                </a:solidFill>
                <a:latin typeface="Amasis MT Pro"/>
                <a:ea typeface="Questrial"/>
              </a:rPr>
              <a:t>121 Assisted Living/Memory Care Facilities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rgbClr val="00b050"/>
                </a:solidFill>
                <a:latin typeface="Amasis MT Pro"/>
                <a:ea typeface="Questrial"/>
              </a:rPr>
              <a:t>916 Hospice Waivers     </a:t>
            </a:r>
            <a:r>
              <a:rPr b="1" lang="en-US" sz="1100" spc="-1" strike="noStrike">
                <a:solidFill>
                  <a:srgbClr val="000000"/>
                </a:solidFill>
                <a:latin typeface="Amasis MT Pro"/>
                <a:ea typeface="Questrial"/>
              </a:rPr>
              <a:t>(estimated)</a:t>
            </a:r>
            <a:endParaRPr b="0" lang="en-US" sz="11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f3f3f"/>
                </a:solidFill>
                <a:latin typeface="Amasis MT Pro"/>
                <a:ea typeface="Questrial"/>
              </a:rPr>
              <a:t>Avg. Hospice Rate = $6000/mo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3f3f3f"/>
                </a:solidFill>
                <a:latin typeface="Amasis MT Pro"/>
                <a:ea typeface="Questrial"/>
              </a:rPr>
              <a:t>Avg. Long Term Rate = $5628/mo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3f3f3f"/>
                </a:solidFill>
                <a:latin typeface="Amasis MT Pro"/>
                <a:ea typeface="Questrial"/>
              </a:rPr>
              <a:t>(as of 4/22)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171" name="Picture 5" descr=""/>
          <p:cNvPicPr/>
          <p:nvPr/>
        </p:nvPicPr>
        <p:blipFill>
          <a:blip r:embed="rId1"/>
          <a:stretch/>
        </p:blipFill>
        <p:spPr>
          <a:xfrm>
            <a:off x="3990600" y="945000"/>
            <a:ext cx="4956480" cy="5751720"/>
          </a:xfrm>
          <a:prstGeom prst="rect">
            <a:avLst/>
          </a:prstGeom>
          <a:ln w="0">
            <a:noFill/>
          </a:ln>
        </p:spPr>
      </p:pic>
      <p:pic>
        <p:nvPicPr>
          <p:cNvPr id="172" name="Google Shape;438;p60" descr=""/>
          <p:cNvPicPr/>
          <p:nvPr/>
        </p:nvPicPr>
        <p:blipFill>
          <a:blip r:embed="rId2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4" descr=""/>
          <p:cNvPicPr/>
          <p:nvPr/>
        </p:nvPicPr>
        <p:blipFill>
          <a:blip r:embed="rId2"/>
          <a:srcRect l="0" t="0" r="0" b="2626"/>
          <a:stretch/>
        </p:blipFill>
        <p:spPr>
          <a:xfrm>
            <a:off x="209520" y="3904560"/>
            <a:ext cx="4304880" cy="2753640"/>
          </a:xfrm>
          <a:prstGeom prst="rect">
            <a:avLst/>
          </a:prstGeom>
          <a:ln w="0">
            <a:noFill/>
          </a:ln>
        </p:spPr>
      </p:pic>
      <p:pic>
        <p:nvPicPr>
          <p:cNvPr id="175" name="Picture 1" descr=""/>
          <p:cNvPicPr/>
          <p:nvPr/>
        </p:nvPicPr>
        <p:blipFill>
          <a:blip r:embed="rId3"/>
          <a:srcRect l="0" t="28888" r="490" b="858"/>
          <a:stretch/>
        </p:blipFill>
        <p:spPr>
          <a:xfrm>
            <a:off x="1297440" y="705960"/>
            <a:ext cx="6548400" cy="310644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8" descr=""/>
          <p:cNvPicPr/>
          <p:nvPr/>
        </p:nvPicPr>
        <p:blipFill>
          <a:blip r:embed="rId4"/>
          <a:srcRect l="0" t="0" r="0" b="2845"/>
          <a:stretch/>
        </p:blipFill>
        <p:spPr>
          <a:xfrm>
            <a:off x="4628880" y="3904200"/>
            <a:ext cx="4304880" cy="2753640"/>
          </a:xfrm>
          <a:prstGeom prst="rect">
            <a:avLst/>
          </a:prstGeom>
          <a:ln w="0">
            <a:noFill/>
          </a:ln>
        </p:spPr>
      </p:pic>
      <p:sp>
        <p:nvSpPr>
          <p:cNvPr id="177" name="TextBox 2"/>
          <p:cNvSpPr/>
          <p:nvPr/>
        </p:nvSpPr>
        <p:spPr>
          <a:xfrm>
            <a:off x="209520" y="194760"/>
            <a:ext cx="30492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BOARD &amp; CARE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79" name="TextBox 8"/>
          <p:cNvSpPr/>
          <p:nvPr/>
        </p:nvSpPr>
        <p:spPr>
          <a:xfrm>
            <a:off x="234360" y="199440"/>
            <a:ext cx="32778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ASSISTED LIVING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0" name="Picture 15" descr="A picture containing floor, indoor, wall, living&#10;&#10;Description automatically generated"/>
          <p:cNvPicPr/>
          <p:nvPr/>
        </p:nvPicPr>
        <p:blipFill>
          <a:blip r:embed="rId2"/>
          <a:stretch/>
        </p:blipFill>
        <p:spPr>
          <a:xfrm>
            <a:off x="201240" y="820440"/>
            <a:ext cx="4276440" cy="304416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17" descr="A picture containing building, sky, outdoor, resort&#10;&#10;Description automatically generated"/>
          <p:cNvPicPr/>
          <p:nvPr/>
        </p:nvPicPr>
        <p:blipFill>
          <a:blip r:embed="rId3"/>
          <a:stretch/>
        </p:blipFill>
        <p:spPr>
          <a:xfrm>
            <a:off x="4665600" y="820440"/>
            <a:ext cx="4269240" cy="304416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19" descr="A bed in a room&#10;&#10;Description automatically generated with medium confidence"/>
          <p:cNvPicPr/>
          <p:nvPr/>
        </p:nvPicPr>
        <p:blipFill>
          <a:blip r:embed="rId4"/>
          <a:stretch/>
        </p:blipFill>
        <p:spPr>
          <a:xfrm>
            <a:off x="201240" y="3921120"/>
            <a:ext cx="4276440" cy="281196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1" descr="A kitchen with a marble island&#10;&#10;Description automatically generated with low confidence"/>
          <p:cNvPicPr/>
          <p:nvPr/>
        </p:nvPicPr>
        <p:blipFill>
          <a:blip r:embed="rId5"/>
          <a:srcRect l="0" t="0" r="-157" b="1542"/>
          <a:stretch/>
        </p:blipFill>
        <p:spPr>
          <a:xfrm>
            <a:off x="4665600" y="3921120"/>
            <a:ext cx="4276440" cy="281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8"/>
          <p:cNvSpPr/>
          <p:nvPr/>
        </p:nvSpPr>
        <p:spPr>
          <a:xfrm>
            <a:off x="0" y="1127880"/>
            <a:ext cx="9143280" cy="700200"/>
          </a:xfrm>
          <a:prstGeom prst="rect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12"/>
              </a:spcBef>
              <a:buNone/>
            </a:pPr>
            <a:r>
              <a:rPr b="0" lang="en-US" sz="4000" spc="-1" strike="noStrike">
                <a:solidFill>
                  <a:srgbClr val="ffffff"/>
                </a:solidFill>
                <a:latin typeface="Perpetua"/>
                <a:ea typeface="Arial"/>
              </a:rPr>
              <a:t>Kaiser Web Portal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85" name="Google Shape;438;p60" descr=""/>
          <p:cNvPicPr/>
          <p:nvPr/>
        </p:nvPicPr>
        <p:blipFill>
          <a:blip r:embed="rId1"/>
          <a:stretch/>
        </p:blipFill>
        <p:spPr>
          <a:xfrm>
            <a:off x="2088000" y="102960"/>
            <a:ext cx="5409360" cy="711720"/>
          </a:xfrm>
          <a:prstGeom prst="rect">
            <a:avLst/>
          </a:prstGeom>
          <a:ln w="0">
            <a:noFill/>
          </a:ln>
        </p:spPr>
      </p:pic>
      <p:sp>
        <p:nvSpPr>
          <p:cNvPr id="186" name="TextBox 11"/>
          <p:cNvSpPr/>
          <p:nvPr/>
        </p:nvSpPr>
        <p:spPr>
          <a:xfrm>
            <a:off x="1486080" y="2139120"/>
            <a:ext cx="6171480" cy="1064520"/>
          </a:xfrm>
          <a:prstGeom prst="rect">
            <a:avLst/>
          </a:prstGeom>
          <a:solidFill>
            <a:srgbClr val="16515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Perpetua"/>
                <a:ea typeface="DejaVu Sans"/>
              </a:rPr>
              <a:t>www.careplacement.com/kaiser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7" name="TextBox 12"/>
          <p:cNvSpPr/>
          <p:nvPr/>
        </p:nvSpPr>
        <p:spPr>
          <a:xfrm>
            <a:off x="1371600" y="3286800"/>
            <a:ext cx="6400080" cy="31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Perpetua"/>
                <a:ea typeface="DejaVu Sans"/>
              </a:rPr>
              <a:t>Web Portal Features</a:t>
            </a:r>
            <a:endParaRPr b="0" lang="en-US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Perpetua"/>
                <a:ea typeface="DejaVu Sans"/>
              </a:rPr>
              <a:t>Independent Living list of available rooms in San Diego County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Perpetua"/>
                <a:ea typeface="DejaVu Sans"/>
              </a:rPr>
              <a:t>Board &amp; Care (RFCE) Readmission Checklist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Perpetua"/>
                <a:ea typeface="DejaVu Sans"/>
              </a:rPr>
              <a:t>Assisted Living Waiver (ALW) Pre-screen Form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Perpetua"/>
                <a:ea typeface="DejaVu Sans"/>
              </a:rPr>
              <a:t>6 Page Physician’s Report download </a:t>
            </a:r>
            <a:r>
              <a:rPr b="0" lang="en-US" sz="1600" spc="-1" strike="noStrike">
                <a:solidFill>
                  <a:srgbClr val="ff0000"/>
                </a:solidFill>
                <a:latin typeface="Perpetua"/>
                <a:ea typeface="DejaVu Sans"/>
              </a:rPr>
              <a:t>(Required prior to placement into any RCFE)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50840" y="1025280"/>
            <a:ext cx="8841240" cy="99000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96480" rIns="96480" tIns="48240" bIns="9648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Our Role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26" name="Google Shape;453;p62"/>
          <p:cNvSpPr/>
          <p:nvPr/>
        </p:nvSpPr>
        <p:spPr>
          <a:xfrm>
            <a:off x="799920" y="2095560"/>
            <a:ext cx="7543080" cy="41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Care Placement will…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Do a full assessment of Patient’s social, financial and care needs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Explain funding - Medi-Cal/Medicare, VA Aid &amp; Attendance, ALW, PACE, etc.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Explain options and provide elder care resources 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Provide a list of 3-5, pre-qualified, licensed Residential Care Facilities for the Elderly (RCFE)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Guide the family through the process of choosing an RCFE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Coordinate with Patient and/or Family and RCFE Administrators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Confirm and review required documentation</a:t>
            </a:r>
            <a:endParaRPr b="0" lang="en-US" sz="1800" spc="-1" strike="noStrike">
              <a:latin typeface="Arial"/>
            </a:endParaRPr>
          </a:p>
          <a:p>
            <a:pPr lvl="1" marL="709560" indent="-343080">
              <a:lnSpc>
                <a:spcPct val="100000"/>
              </a:lnSpc>
              <a:spcBef>
                <a:spcPts val="550"/>
              </a:spcBef>
              <a:buClr>
                <a:srgbClr val="3891a7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Follow through after placement to ensure quality of care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72440" y="1112400"/>
            <a:ext cx="8841240" cy="99000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96480" rIns="96480" tIns="48240" bIns="9648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We Know The Providers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29" name="Google Shape;446;p61"/>
          <p:cNvSpPr/>
          <p:nvPr/>
        </p:nvSpPr>
        <p:spPr>
          <a:xfrm>
            <a:off x="806400" y="2400480"/>
            <a:ext cx="777168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9200" indent="-343080">
              <a:lnSpc>
                <a:spcPct val="100000"/>
              </a:lnSpc>
              <a:spcBef>
                <a:spcPts val="70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Questrial"/>
              </a:rPr>
              <a:t>We visit the homes and communities, sample the food and rate them internally</a:t>
            </a:r>
            <a:endParaRPr b="0" lang="en-US" sz="2400" spc="-1" strike="noStrike">
              <a:latin typeface="Arial"/>
            </a:endParaRPr>
          </a:p>
          <a:p>
            <a:pPr marL="349200" indent="-343080">
              <a:lnSpc>
                <a:spcPct val="100000"/>
              </a:lnSpc>
              <a:spcBef>
                <a:spcPts val="70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Questrial"/>
              </a:rPr>
              <a:t>We closely track feedback from our clients</a:t>
            </a:r>
            <a:endParaRPr b="0" lang="en-US" sz="2400" spc="-1" strike="noStrike"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70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Close monitoring of the state licensing page for citations </a:t>
            </a:r>
            <a:endParaRPr b="0" lang="en-US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00"/>
              </a:spcBef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     </a:t>
            </a: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Arial"/>
              </a:rPr>
              <a:t>Homes with records of poor care or neglect are not referred to</a:t>
            </a:r>
            <a:endParaRPr b="0" lang="en-US" sz="1800" spc="-1" strike="noStrike"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70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All staff are certified RCFE administrators </a:t>
            </a:r>
            <a:endParaRPr b="0" lang="en-US" sz="2400" spc="-1" strike="noStrike"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70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Largest Local Referral Agency</a:t>
            </a:r>
            <a:endParaRPr b="0" lang="en-US" sz="2400" spc="-1" strike="noStrike">
              <a:latin typeface="Arial"/>
            </a:endParaRPr>
          </a:p>
          <a:p>
            <a:pPr marL="384840">
              <a:lnSpc>
                <a:spcPct val="100000"/>
              </a:lnSpc>
              <a:spcBef>
                <a:spcPts val="550"/>
              </a:spcBef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masis MT Pro"/>
                <a:ea typeface="Quest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Assisted approximately 30,000 families since 2000</a:t>
            </a:r>
            <a:endParaRPr b="0" lang="en-US" sz="1800" spc="-1" strike="noStrike">
              <a:latin typeface="Arial"/>
            </a:endParaRPr>
          </a:p>
          <a:p>
            <a:pPr marL="384840">
              <a:lnSpc>
                <a:spcPct val="100000"/>
              </a:lnSpc>
              <a:spcBef>
                <a:spcPts val="550"/>
              </a:spcBef>
              <a:buNone/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0840" y="1089720"/>
            <a:ext cx="8841240" cy="99000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96480" rIns="96480" tIns="48240" bIns="9648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Less Hospital Readmissions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32" name="Google Shape;446;p61"/>
          <p:cNvSpPr/>
          <p:nvPr/>
        </p:nvSpPr>
        <p:spPr>
          <a:xfrm>
            <a:off x="685800" y="2824560"/>
            <a:ext cx="7771680" cy="34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2600" algn="ctr"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masis MT Pro"/>
                <a:ea typeface="Arial"/>
              </a:rPr>
              <a:t>Placement into care homes that are appropriately staffed with training and experience to provide the necessary level of care for each patient, means fewer hospital readmissions.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3" name="Google Shape;891;p111"/>
          <p:cNvSpPr/>
          <p:nvPr/>
        </p:nvSpPr>
        <p:spPr>
          <a:xfrm>
            <a:off x="152280" y="638640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000" spc="-1" strike="noStrike">
                <a:solidFill>
                  <a:srgbClr val="000000"/>
                </a:solidFill>
                <a:latin typeface="Amasis MT Pro"/>
                <a:ea typeface="Questrial"/>
              </a:rPr>
              <a:t>CDSS requires all homes to do an assessment prior to accepting a patient, to ensure they are able to meet their needs.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0840" y="1143000"/>
            <a:ext cx="8841240" cy="99000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96480" rIns="96480" tIns="48240" bIns="96480" anchor="ctr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Immediate Discharge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36" name="Google Shape;446;p61"/>
          <p:cNvSpPr/>
          <p:nvPr/>
        </p:nvSpPr>
        <p:spPr>
          <a:xfrm>
            <a:off x="685800" y="2431080"/>
            <a:ext cx="7771680" cy="39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69800" indent="-45720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Questrial"/>
              </a:rPr>
              <a:t>Able to assist with discharge into appropriate care homes in a matter of hours </a:t>
            </a:r>
            <a:endParaRPr b="0" lang="en-US" sz="2400" spc="-1" strike="noStrike">
              <a:latin typeface="Arial"/>
            </a:endParaRPr>
          </a:p>
          <a:p>
            <a:pPr marL="469800" indent="-45720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Questrial"/>
              </a:rPr>
              <a:t>Staff is on call during nights and weekends to help whenever needed </a:t>
            </a:r>
            <a:endParaRPr b="0" lang="en-US" sz="2400" spc="-1" strike="noStrike">
              <a:latin typeface="Arial"/>
            </a:endParaRPr>
          </a:p>
          <a:p>
            <a:pPr marL="469800" indent="-45720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We keep in constant contact with the care home and family, to ensure a smooth transition </a:t>
            </a:r>
            <a:endParaRPr b="0" lang="en-US" sz="2400" spc="-1" strike="noStrike">
              <a:latin typeface="Arial"/>
            </a:endParaRPr>
          </a:p>
          <a:p>
            <a:pPr marL="469800" indent="-45720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masis MT Pro"/>
                <a:ea typeface="Arial"/>
              </a:rPr>
              <a:t>We follow up with family within 2, 7 and 14 days after placement to ensure quality of care and appropriate placement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0480" y="965520"/>
            <a:ext cx="8841240" cy="133488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Funding Options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39" name="Google Shape;880;p110"/>
          <p:cNvSpPr/>
          <p:nvPr/>
        </p:nvSpPr>
        <p:spPr>
          <a:xfrm>
            <a:off x="861120" y="2457360"/>
            <a:ext cx="7543080" cy="385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masis MT Pro"/>
                <a:ea typeface="Questrial"/>
              </a:rPr>
              <a:t>RCFE’s are primarily PRIVATELY FUNDED by the Patient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227a8f"/>
                </a:solidFill>
                <a:latin typeface="Amasis MT Pro"/>
                <a:ea typeface="Questrial"/>
              </a:rPr>
              <a:t>	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(Not covered by Medicare or Medi-Cal)</a:t>
            </a:r>
            <a:endParaRPr b="0" lang="en-US" sz="14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Long-term Care Insurance</a:t>
            </a:r>
            <a:endParaRPr b="0" lang="en-US" sz="18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Supplemental Security Income (SSI/SSP)</a:t>
            </a:r>
            <a:endParaRPr b="0" lang="en-US" sz="18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Veteran’s Aid and Attendance Pension Benefit</a:t>
            </a:r>
            <a:endParaRPr b="0" lang="en-US" sz="18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Family supplementing care costs</a:t>
            </a:r>
            <a:endParaRPr b="0" lang="en-US" sz="18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Reverse Mortgage, Secured Lines of Credit</a:t>
            </a:r>
            <a:endParaRPr b="0" lang="en-US" sz="18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Assisted Living Waiver Program (ALW) through Medi-Cal 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– </a:t>
            </a:r>
            <a:r>
              <a:rPr b="0" lang="en-US" sz="1400" spc="-1" strike="noStrike">
                <a:solidFill>
                  <a:srgbClr val="ff0000"/>
                </a:solidFill>
                <a:latin typeface="Amasis MT Pro"/>
                <a:ea typeface="Questrial"/>
              </a:rPr>
              <a:t>Currently, this program has a 1-2 year waiting list to apply.</a:t>
            </a:r>
            <a:endParaRPr b="0" lang="en-US" sz="1400" spc="-1" strike="noStrike">
              <a:latin typeface="Arial"/>
            </a:endParaRPr>
          </a:p>
          <a:p>
            <a:pPr lvl="1" marL="652320" indent="-285840">
              <a:lnSpc>
                <a:spcPct val="100000"/>
              </a:lnSpc>
              <a:spcBef>
                <a:spcPts val="550"/>
              </a:spcBef>
              <a:buClr>
                <a:srgbClr val="227a8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masis MT Pro"/>
                <a:ea typeface="Questrial"/>
              </a:rPr>
              <a:t>PACE Program through Medi-Cal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Google Shape;891;p111"/>
          <p:cNvSpPr/>
          <p:nvPr/>
        </p:nvSpPr>
        <p:spPr>
          <a:xfrm>
            <a:off x="150480" y="627336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*Care Placement does not advise on any legal, financial, or funded programs such as Medi-Cal or Medicare. We recommend clients</a:t>
            </a:r>
            <a:r>
              <a:rPr b="0" lang="en-US" sz="1300" spc="-1" strike="noStrike">
                <a:solidFill>
                  <a:srgbClr val="7f7f7f"/>
                </a:solidFill>
                <a:latin typeface="Amasis MT Pro"/>
                <a:ea typeface="Questrial"/>
              </a:rPr>
              <a:t> </a:t>
            </a: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speak with a licensed professional for help in determining which financial option is best for them. </a:t>
            </a:r>
            <a:endParaRPr b="0" lang="en-U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50480" y="929520"/>
            <a:ext cx="8841240" cy="112788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San Diego Pricing Updates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43" name="Google Shape;880;p110"/>
          <p:cNvSpPr/>
          <p:nvPr/>
        </p:nvSpPr>
        <p:spPr>
          <a:xfrm>
            <a:off x="1665720" y="2178000"/>
            <a:ext cx="5810760" cy="14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400" spc="-1" strike="noStrike" u="sng">
                <a:solidFill>
                  <a:srgbClr val="000000"/>
                </a:solidFill>
                <a:uFillTx/>
                <a:latin typeface="Amasis MT Pro"/>
                <a:ea typeface="Questrial"/>
              </a:rPr>
              <a:t>RCFE RANGE OF COST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Lease Expensive placement (past 2 years) - $2800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High End Average - $7500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Average Monthly Rate (long term) - $5628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Monthly Hospice Rates - $3500 - $6000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Average Respite Rate $200/day – Most require a 30 day minimum</a:t>
            </a:r>
            <a:endParaRPr b="0" lang="en-US" sz="1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227a8f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Questrial"/>
              </a:rPr>
              <a:t>Most Admission Fees in Board and Cares are now common, ranging from $500 - $2000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4" name="Google Shape;891;p111"/>
          <p:cNvSpPr/>
          <p:nvPr/>
        </p:nvSpPr>
        <p:spPr>
          <a:xfrm>
            <a:off x="150480" y="630936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*Care Placement does not advise on any legal, financial, or funded programs such as Medi-Cal or Medicare. We recommend clients</a:t>
            </a:r>
            <a:r>
              <a:rPr b="0" lang="en-US" sz="1300" spc="-1" strike="noStrike">
                <a:solidFill>
                  <a:srgbClr val="7f7f7f"/>
                </a:solidFill>
                <a:latin typeface="Amasis MT Pro"/>
                <a:ea typeface="Questrial"/>
              </a:rPr>
              <a:t> </a:t>
            </a: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speak with a licensed professional for help in determining which financial option is best for them. </a:t>
            </a:r>
            <a:endParaRPr b="0" lang="en-US" sz="1300" spc="-1" strike="noStrike">
              <a:latin typeface="Arial"/>
            </a:endParaRPr>
          </a:p>
        </p:txBody>
      </p:sp>
      <p:graphicFrame>
        <p:nvGraphicFramePr>
          <p:cNvPr id="145" name="Table 2"/>
          <p:cNvGraphicFramePr/>
          <p:nvPr/>
        </p:nvGraphicFramePr>
        <p:xfrm>
          <a:off x="1665720" y="4281120"/>
          <a:ext cx="5810760" cy="1807200"/>
        </p:xfrm>
        <a:graphic>
          <a:graphicData uri="http://schemas.openxmlformats.org/drawingml/2006/table">
            <a:tbl>
              <a:tblPr/>
              <a:tblGrid>
                <a:gridCol w="1922400"/>
                <a:gridCol w="1373040"/>
                <a:gridCol w="2515680"/>
              </a:tblGrid>
              <a:tr h="227880">
                <a:tc gridSpan="3">
                  <a:txBody>
                    <a:bodyPr lIns="14040" rIns="1404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Amasis MT Pro"/>
                          <a:ea typeface="Arial"/>
                        </a:rPr>
                        <a:t>IN HOME CARE RATES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b" marL="14040" marR="14040">
                    <a:lnL w="14400">
                      <a:solidFill>
                        <a:srgbClr val="000000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14400">
                      <a:solidFill>
                        <a:srgbClr val="000000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265680">
                <a:tc>
                  <a:txBody>
                    <a:bodyPr lIns="14040" rIns="1404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Amasis MT Pro"/>
                          <a:ea typeface="Arial"/>
                        </a:rPr>
                        <a:t>Hourly Rate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b" marL="14040" marR="14040">
                    <a:lnL w="14400">
                      <a:solidFill>
                        <a:srgbClr val="000000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Amasis MT Pro"/>
                          <a:ea typeface="Arial"/>
                        </a:rPr>
                        <a:t>Hours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b" marL="14040" marR="14040">
                    <a:lnL w="4320">
                      <a:solidFill>
                        <a:srgbClr val="cccccc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Amasis MT Pro"/>
                          <a:ea typeface="Arial"/>
                        </a:rPr>
                        <a:t>Amount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b" marL="14040" marR="14040">
                    <a:lnL w="4320">
                      <a:solidFill>
                        <a:srgbClr val="cccccc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</a:tr>
              <a:tr h="265680"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Amasis MT Pro"/>
                          <a:ea typeface="Arial"/>
                        </a:rPr>
                        <a:t>$30/hour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14400">
                      <a:solidFill>
                        <a:srgbClr val="000000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24 Hour Staff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$21,600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</a:tr>
              <a:tr h="391320">
                <a:tc>
                  <a:tcPr anchor="ctr" marL="14040" marR="14040">
                    <a:lnL w="14400">
                      <a:solidFill>
                        <a:srgbClr val="000000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8 Hours/day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$240/day or $7200/mo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</a:tr>
              <a:tr h="265680"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 u="sng">
                          <a:solidFill>
                            <a:srgbClr val="000000"/>
                          </a:solidFill>
                          <a:uFillTx/>
                          <a:latin typeface="Amasis MT Pro"/>
                          <a:ea typeface="Arial"/>
                        </a:rPr>
                        <a:t>$35/hour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14400">
                      <a:solidFill>
                        <a:srgbClr val="000000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24 Hour Staff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$25,200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4320">
                      <a:solidFill>
                        <a:srgbClr val="cccccc"/>
                      </a:solidFill>
                    </a:lnB>
                    <a:solidFill>
                      <a:srgbClr val="d0e0e3"/>
                    </a:solidFill>
                  </a:tcPr>
                </a:tc>
              </a:tr>
              <a:tr h="391320">
                <a:tc>
                  <a:tcPr anchor="ctr" marL="14040" marR="14040">
                    <a:lnL w="14400">
                      <a:solidFill>
                        <a:srgbClr val="000000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8 Hours/day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4320">
                      <a:solidFill>
                        <a:srgbClr val="cccccc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 lIns="14040" rIns="14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Amasis MT Pro"/>
                          <a:ea typeface="Arial"/>
                        </a:rPr>
                        <a:t>$280/day or $8400/mo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anchor="ctr" marL="14040" marR="14040">
                    <a:lnL w="4320">
                      <a:solidFill>
                        <a:srgbClr val="cccccc"/>
                      </a:solidFill>
                    </a:lnL>
                    <a:lnR w="14400">
                      <a:solidFill>
                        <a:srgbClr val="000000"/>
                      </a:solidFill>
                    </a:lnR>
                    <a:lnT w="4320">
                      <a:solidFill>
                        <a:srgbClr val="cccccc"/>
                      </a:solidFill>
                    </a:lnT>
                    <a:lnB w="14400">
                      <a:solidFill>
                        <a:srgbClr val="000000"/>
                      </a:solidFill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50840" y="810000"/>
            <a:ext cx="8841240" cy="109584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VA Aid &amp; Attendance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48" name="Google Shape;891;p111"/>
          <p:cNvSpPr/>
          <p:nvPr/>
        </p:nvSpPr>
        <p:spPr>
          <a:xfrm>
            <a:off x="114120" y="630432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*Care Placement does not advise on any legal, financial, or funded programs such as Medi-Cal or Medicare. We recommend clients</a:t>
            </a:r>
            <a:r>
              <a:rPr b="0" lang="en-US" sz="1300" spc="-1" strike="noStrike">
                <a:solidFill>
                  <a:srgbClr val="7f7f7f"/>
                </a:solidFill>
                <a:latin typeface="Amasis MT Pro"/>
                <a:ea typeface="Questrial"/>
              </a:rPr>
              <a:t> </a:t>
            </a: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speak with a licensed professional for help in determining which financial option is best for them. 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49" name="TextBox 1"/>
          <p:cNvSpPr/>
          <p:nvPr/>
        </p:nvSpPr>
        <p:spPr>
          <a:xfrm>
            <a:off x="-1080000" y="4151160"/>
            <a:ext cx="7310880" cy="85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What are the basic qualifying factors?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Honorable Discharge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Active duty with at least 1 day during wartime period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65 yrs old+, </a:t>
            </a:r>
            <a:r>
              <a:rPr b="1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or </a:t>
            </a: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Permanent and total disability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0" name="TextBox 2"/>
          <p:cNvSpPr/>
          <p:nvPr/>
        </p:nvSpPr>
        <p:spPr>
          <a:xfrm>
            <a:off x="3138840" y="2101320"/>
            <a:ext cx="2865960" cy="155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 u="sng">
                <a:solidFill>
                  <a:srgbClr val="0070c0"/>
                </a:solidFill>
                <a:uFillTx/>
                <a:latin typeface="Amasis MT Pro"/>
                <a:ea typeface="Arial"/>
              </a:rPr>
              <a:t>2022 VA Aid &amp; Attendance Rates: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70c0"/>
                </a:solidFill>
                <a:latin typeface="Amasis MT Pro"/>
                <a:ea typeface="Arial"/>
              </a:rPr>
              <a:t>Veteran - $2050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70c0"/>
                </a:solidFill>
                <a:latin typeface="Amasis MT Pro"/>
                <a:ea typeface="Arial"/>
              </a:rPr>
              <a:t>Surviving Spouse - $1317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70c0"/>
                </a:solidFill>
                <a:latin typeface="Amasis MT Pro"/>
                <a:ea typeface="Arial"/>
              </a:rPr>
              <a:t>Married Veteran - $2431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70c0"/>
                </a:solidFill>
                <a:latin typeface="Amasis MT Pro"/>
                <a:ea typeface="Arial"/>
              </a:rPr>
              <a:t>Veteran Couple - $3253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1" name="TextBox 7"/>
          <p:cNvSpPr/>
          <p:nvPr/>
        </p:nvSpPr>
        <p:spPr>
          <a:xfrm>
            <a:off x="4727880" y="4132080"/>
            <a:ext cx="3571560" cy="158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14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Common Disqualifiers: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Dishonorable Discharge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Did not serve during the outlined wartime periods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Income exceeds the set limits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Divorced the Veteran (surviving spouses)</a:t>
            </a:r>
            <a:endParaRPr b="0" lang="en-US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masis MT Pro"/>
                <a:ea typeface="Arial"/>
              </a:rPr>
              <a:t>Not married to the Veteran during their service (surviving spouses)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438;p60" descr=""/>
          <p:cNvPicPr/>
          <p:nvPr/>
        </p:nvPicPr>
        <p:blipFill>
          <a:blip r:embed="rId1"/>
          <a:stretch/>
        </p:blipFill>
        <p:spPr>
          <a:xfrm>
            <a:off x="6096960" y="199440"/>
            <a:ext cx="2730240" cy="41508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0480" y="942480"/>
            <a:ext cx="8841240" cy="1334880"/>
          </a:xfrm>
          <a:prstGeom prst="rect">
            <a:avLst/>
          </a:prstGeom>
          <a:solidFill>
            <a:srgbClr val="2da2bf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300" spc="-1" strike="noStrike">
                <a:solidFill>
                  <a:srgbClr val="ffffff"/>
                </a:solidFill>
                <a:latin typeface="Amasis MT Pro"/>
                <a:ea typeface="Source Sans Pro"/>
              </a:rPr>
              <a:t>Assisted Living Waiver (ALW)</a:t>
            </a:r>
            <a:endParaRPr b="0" lang="en-US" sz="4300" spc="-1" strike="noStrike">
              <a:latin typeface="Arial"/>
            </a:endParaRPr>
          </a:p>
        </p:txBody>
      </p:sp>
      <p:sp>
        <p:nvSpPr>
          <p:cNvPr id="154" name="Google Shape;891;p111"/>
          <p:cNvSpPr/>
          <p:nvPr/>
        </p:nvSpPr>
        <p:spPr>
          <a:xfrm>
            <a:off x="113760" y="6276960"/>
            <a:ext cx="8914680" cy="26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27000"/>
              </a:lnSpc>
              <a:buNone/>
              <a:tabLst>
                <a:tab algn="l" pos="0"/>
              </a:tabLst>
            </a:pP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*Care Placement does not advise on any legal, financial, or funded programs such as Medi-Cal or Medicare. We recommend clients</a:t>
            </a:r>
            <a:r>
              <a:rPr b="0" lang="en-US" sz="1300" spc="-1" strike="noStrike">
                <a:solidFill>
                  <a:srgbClr val="7f7f7f"/>
                </a:solidFill>
                <a:latin typeface="Amasis MT Pro"/>
                <a:ea typeface="Questrial"/>
              </a:rPr>
              <a:t> </a:t>
            </a:r>
            <a:r>
              <a:rPr b="0" lang="en-US" sz="1300" spc="-1" strike="noStrike" baseline="30000">
                <a:solidFill>
                  <a:srgbClr val="7f7f7f"/>
                </a:solidFill>
                <a:latin typeface="Amasis MT Pro"/>
                <a:ea typeface="Questrial"/>
              </a:rPr>
              <a:t>speak with a licensed professional for help in determining which financial option is best for them. 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55" name="TextBox 1"/>
          <p:cNvSpPr/>
          <p:nvPr/>
        </p:nvSpPr>
        <p:spPr>
          <a:xfrm>
            <a:off x="653040" y="2384640"/>
            <a:ext cx="7835760" cy="374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600" spc="-1" strike="noStrike" u="sng">
                <a:solidFill>
                  <a:srgbClr val="000000"/>
                </a:solidFill>
                <a:uFillTx/>
                <a:latin typeface="Amasis MT Pro"/>
                <a:ea typeface="Arial"/>
              </a:rPr>
              <a:t>How soon can I get someone out of the hospital?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As of March 2022, the state opened up 7,000 more slots for the ALW program. 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Prioritization is for those in a medical setting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, the goal is to keep people out of SNFs when possible.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If the patient has been in a medical setting for </a:t>
            </a:r>
            <a:r>
              <a:rPr b="1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at least 24 hours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, is </a:t>
            </a:r>
            <a:r>
              <a:rPr b="1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already on Medi-Cal (no share of cost) 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and has an </a:t>
            </a:r>
            <a:r>
              <a:rPr b="1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income of no more than $1,500 </a:t>
            </a: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it is possible to place within 3-4 weeks (based on home availability).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If coming from home or an RCFE, the wait time is 1-2 years just to apply.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Once the 7,000 slots are taken, the wait time will be back to 1-2 years.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As of April 2022, there are 7,891 people on the waiting list for the ALW program.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400" spc="-1" strike="noStrike">
              <a:latin typeface="Arial"/>
            </a:endParaRPr>
          </a:p>
          <a:p>
            <a:pPr marL="171360" indent="-171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masis MT Pro"/>
                <a:ea typeface="Arial"/>
              </a:rPr>
              <a:t>An average of 72 people are placed into an RCFE each month on the ALW program.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Application>LibreOffice/7.2.6.2$Linux_X86_64 LibreOffice_project/20$Build-2</Application>
  <AppVersion>15.0000</AppVersion>
  <Words>1456</Words>
  <Paragraphs>157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Holly</dc:creator>
  <dc:description/>
  <dc:language>en-US</dc:language>
  <cp:lastModifiedBy/>
  <cp:lastPrinted>2022-03-22T01:28:10Z</cp:lastPrinted>
  <dcterms:modified xsi:type="dcterms:W3CDTF">2022-06-07T12:01:14Z</dcterms:modified>
  <cp:revision>69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15</vt:i4>
  </property>
</Properties>
</file>