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5.xml.rels" ContentType="application/vnd.openxmlformats-package.relationships+xml"/>
  <Override PartName="/ppt/notesSlides/notesSlide5.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9.jpeg" ContentType="image/jpeg"/>
  <Override PartName="/ppt/media/image6.png" ContentType="image/png"/>
  <Override PartName="/ppt/media/image58.jpeg" ContentType="image/jpeg"/>
  <Override PartName="/ppt/media/image57.jpeg" ContentType="image/jpeg"/>
  <Override PartName="/ppt/media/image63.png" ContentType="image/png"/>
  <Override PartName="/ppt/media/image56.png" ContentType="image/png"/>
  <Override PartName="/ppt/media/image27.jpeg" ContentType="image/jpeg"/>
  <Override PartName="/ppt/media/image50.jpeg" ContentType="image/jpeg"/>
  <Override PartName="/ppt/media/image52.png" ContentType="image/png"/>
  <Override PartName="/ppt/media/image44.png" ContentType="image/png"/>
  <Override PartName="/ppt/media/image13.jpeg" ContentType="image/jpeg"/>
  <Override PartName="/ppt/media/image34.png" ContentType="image/png"/>
  <Override PartName="/ppt/media/image12.jpeg" ContentType="image/jpeg"/>
  <Override PartName="/ppt/media/image17.jpeg" ContentType="image/jpeg"/>
  <Override PartName="/ppt/media/image26.png" ContentType="image/png"/>
  <Override PartName="/ppt/media/image32.png" ContentType="image/png"/>
  <Override PartName="/ppt/media/image2.png" ContentType="image/png"/>
  <Override PartName="/ppt/media/image25.jpeg" ContentType="image/jpeg"/>
  <Override PartName="/ppt/media/image62.png" ContentType="image/png"/>
  <Override PartName="/ppt/media/image28.jpeg" ContentType="image/jpeg"/>
  <Override PartName="/ppt/media/image43.jpeg" ContentType="image/jpeg"/>
  <Override PartName="/ppt/media/image1.png" ContentType="image/png"/>
  <Override PartName="/ppt/media/image61.png" ContentType="image/png"/>
  <Override PartName="/ppt/media/image20.jpeg" ContentType="image/jpeg"/>
  <Override PartName="/ppt/media/image19.png" ContentType="image/png"/>
  <Override PartName="/ppt/media/image29.png" ContentType="image/png"/>
  <Override PartName="/ppt/media/image16.jpeg" ContentType="image/jpeg"/>
  <Override PartName="/ppt/media/image64.png" ContentType="image/png"/>
  <Override PartName="/ppt/media/image60.jpeg" ContentType="image/jpeg"/>
  <Override PartName="/ppt/media/image49.png" ContentType="image/png"/>
  <Override PartName="/ppt/media/image3.png" ContentType="image/png"/>
  <Override PartName="/ppt/media/image15.png" ContentType="image/png"/>
  <Override PartName="/ppt/media/image18.jpeg" ContentType="image/jpeg"/>
  <Override PartName="/ppt/media/image24.jpeg" ContentType="image/jpeg"/>
  <Override PartName="/ppt/media/image22.png" ContentType="image/png"/>
  <Override PartName="/ppt/media/image21.jpeg" ContentType="image/jpeg"/>
  <Override PartName="/ppt/media/image65.png" ContentType="image/png"/>
  <Override PartName="/ppt/media/image46.jpeg" ContentType="image/jpeg"/>
  <Override PartName="/ppt/media/image35.jpeg" ContentType="image/jpeg"/>
  <Override PartName="/ppt/media/image47.png" ContentType="image/png"/>
  <Override PartName="/ppt/media/image4.png" ContentType="image/png"/>
  <Override PartName="/ppt/media/image7.jpeg" ContentType="image/jpeg"/>
  <Override PartName="/ppt/media/image38.jpeg" ContentType="image/jpeg"/>
  <Override PartName="/ppt/media/image11.png" ContentType="image/png"/>
  <Override PartName="/ppt/media/image14.jpeg" ContentType="image/jpeg"/>
  <Override PartName="/ppt/media/image41.jpeg" ContentType="image/jpeg"/>
  <Override PartName="/ppt/media/image23.jpeg" ContentType="image/jpeg"/>
  <Override PartName="/ppt/media/image8.png" ContentType="image/png"/>
  <Override PartName="/ppt/media/image5.png" ContentType="image/png"/>
  <Override PartName="/ppt/media/image39.jpeg" ContentType="image/jpeg"/>
  <Override PartName="/ppt/media/image9.png" ContentType="image/png"/>
  <Override PartName="/ppt/media/image30.jpeg" ContentType="image/jpeg"/>
  <Override PartName="/ppt/media/image31.jpeg" ContentType="image/jpeg"/>
  <Override PartName="/ppt/media/image33.jpeg" ContentType="image/jpeg"/>
  <Override PartName="/ppt/media/image10.png" ContentType="image/png"/>
  <Override PartName="/ppt/media/image36.jpeg" ContentType="image/jpeg"/>
  <Override PartName="/ppt/media/image37.png" ContentType="image/png"/>
  <Override PartName="/ppt/media/image40.png" ContentType="image/png"/>
  <Override PartName="/ppt/media/image42.png" ContentType="image/png"/>
  <Override PartName="/ppt/media/image45.jpeg" ContentType="image/jpeg"/>
  <Override PartName="/ppt/media/image48.jpeg" ContentType="image/jpeg"/>
  <Override PartName="/ppt/media/image51.png" ContentType="image/png"/>
  <Override PartName="/ppt/media/image53.jpeg" ContentType="image/jpeg"/>
  <Override PartName="/ppt/media/image54.jpeg" ContentType="image/jpeg"/>
  <Override PartName="/ppt/media/image55.jpeg" ContentType="image/jpe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8.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4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3" name="PlaceHolder 4"/>
          <p:cNvSpPr>
            <a:spLocks noGrp="1"/>
          </p:cNvSpPr>
          <p:nvPr>
            <p:ph type="dt"/>
          </p:nvPr>
        </p:nvSpPr>
        <p:spPr>
          <a:xfrm>
            <a:off x="4399200" y="0"/>
            <a:ext cx="3372840" cy="502560"/>
          </a:xfrm>
          <a:prstGeom prst="rect">
            <a:avLst/>
          </a:prstGeom>
          <a:noFill/>
          <a:ln w="0">
            <a:noFill/>
          </a:ln>
        </p:spPr>
        <p:txBody>
          <a:bodyPr lIns="0" rIns="0" tIns="0" bIns="0" anchor="t">
            <a:noAutofit/>
          </a:bodyPr>
          <a:p>
            <a:pPr algn="r">
              <a:buNone/>
            </a:pPr>
            <a:r>
              <a:rPr b="0" lang="en-US" sz="1400" spc="-1" strike="noStrike">
                <a:latin typeface="Times New Roman"/>
              </a:rPr>
              <a:t>&lt;date/time&gt;</a:t>
            </a:r>
            <a:endParaRPr b="0" lang="en-US" sz="1400" spc="-1" strike="noStrike">
              <a:latin typeface="Times New Roman"/>
            </a:endParaRPr>
          </a:p>
        </p:txBody>
      </p:sp>
      <p:sp>
        <p:nvSpPr>
          <p:cNvPr id="44" name="PlaceHolder 5"/>
          <p:cNvSpPr>
            <a:spLocks noGrp="1"/>
          </p:cNvSpPr>
          <p:nvPr>
            <p:ph type="ftr"/>
          </p:nvPr>
        </p:nvSpPr>
        <p:spPr>
          <a:xfrm>
            <a:off x="0" y="9555480"/>
            <a:ext cx="3372840" cy="502560"/>
          </a:xfrm>
          <a:prstGeom prst="rect">
            <a:avLst/>
          </a:prstGeom>
          <a:noFill/>
          <a:ln w="0">
            <a:noFill/>
          </a:ln>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5" name="PlaceHolder 6"/>
          <p:cNvSpPr>
            <a:spLocks noGrp="1"/>
          </p:cNvSpPr>
          <p:nvPr>
            <p:ph type="sldNum"/>
          </p:nvPr>
        </p:nvSpPr>
        <p:spPr>
          <a:xfrm>
            <a:off x="4399200" y="9555480"/>
            <a:ext cx="3372840" cy="502560"/>
          </a:xfrm>
          <a:prstGeom prst="rect">
            <a:avLst/>
          </a:prstGeom>
          <a:noFill/>
          <a:ln w="0">
            <a:noFill/>
          </a:ln>
        </p:spPr>
        <p:txBody>
          <a:bodyPr lIns="0" rIns="0" tIns="0" bIns="0" anchor="b">
            <a:noAutofit/>
          </a:bodyPr>
          <a:p>
            <a:pPr algn="r">
              <a:buNone/>
            </a:pPr>
            <a:fld id="{98A6A8CD-B348-449D-AD67-506305265E6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1257480" y="720720"/>
            <a:ext cx="4799880" cy="3599640"/>
          </a:xfrm>
          <a:prstGeom prst="rect">
            <a:avLst/>
          </a:prstGeom>
          <a:ln w="0">
            <a:noFill/>
          </a:ln>
        </p:spPr>
      </p:sp>
      <p:sp>
        <p:nvSpPr>
          <p:cNvPr id="157" name="PlaceHolder 2"/>
          <p:cNvSpPr>
            <a:spLocks noGrp="1"/>
          </p:cNvSpPr>
          <p:nvPr>
            <p:ph type="body"/>
          </p:nvPr>
        </p:nvSpPr>
        <p:spPr>
          <a:xfrm>
            <a:off x="974160" y="4561200"/>
            <a:ext cx="5366520" cy="4317840"/>
          </a:xfrm>
          <a:prstGeom prst="rect">
            <a:avLst/>
          </a:prstGeom>
          <a:noFill/>
          <a:ln w="0">
            <a:noFill/>
          </a:ln>
        </p:spPr>
        <p:txBody>
          <a:bodyPr lIns="96480" rIns="96480" tIns="48240" bIns="48240" anchor="t">
            <a:noAutofit/>
          </a:bodyPr>
          <a:p>
            <a:endParaRPr b="0" lang="en-US" sz="2000" spc="-1" strike="noStrike">
              <a:latin typeface="Arial"/>
            </a:endParaRPr>
          </a:p>
        </p:txBody>
      </p:sp>
      <p:sp>
        <p:nvSpPr>
          <p:cNvPr id="158" name="PlaceHolder 3"/>
          <p:cNvSpPr>
            <a:spLocks noGrp="1"/>
          </p:cNvSpPr>
          <p:nvPr>
            <p:ph type="sldNum"/>
          </p:nvPr>
        </p:nvSpPr>
        <p:spPr>
          <a:xfrm>
            <a:off x="4144680" y="9122400"/>
            <a:ext cx="3169800" cy="478080"/>
          </a:xfrm>
          <a:prstGeom prst="rect">
            <a:avLst/>
          </a:prstGeom>
          <a:noFill/>
          <a:ln w="0">
            <a:noFill/>
          </a:ln>
        </p:spPr>
        <p:txBody>
          <a:bodyPr lIns="96480" rIns="96480" tIns="48240" bIns="48240" anchor="b">
            <a:noAutofit/>
          </a:bodyPr>
          <a:p>
            <a:pPr algn="r">
              <a:lnSpc>
                <a:spcPct val="100000"/>
              </a:lnSpc>
              <a:buNone/>
            </a:pPr>
            <a:fld id="{E6414541-6040-40D4-A9AA-B0269430C05A}" type="slidenum">
              <a:rPr b="0" lang="en-US" sz="1300" spc="-1" strike="noStrike">
                <a:solidFill>
                  <a:srgbClr val="000000"/>
                </a:solidFill>
                <a:latin typeface="Times New Roman"/>
                <a:ea typeface="Times New Roman"/>
              </a:rPr>
              <a:t>&lt;number&gt;</a:t>
            </a:fld>
            <a:endParaRPr b="0" lang="en-US"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ecfe7"/>
            </a:gs>
            <a:gs pos="100000">
              <a:srgbClr val="bbdeee"/>
            </a:gs>
          </a:gsLst>
          <a:lin ang="5400000"/>
        </a:gradFill>
      </p:bgPr>
    </p:bg>
    <p:spTree>
      <p:nvGrpSpPr>
        <p:cNvPr id="1" name=""/>
        <p:cNvGrpSpPr/>
        <p:nvPr/>
      </p:nvGrpSpPr>
      <p:grpSpPr>
        <a:xfrm>
          <a:off x="0" y="0"/>
          <a:ext cx="0" cy="0"/>
          <a:chOff x="0" y="0"/>
          <a:chExt cx="0" cy="0"/>
        </a:xfrm>
      </p:grpSpPr>
      <p:sp>
        <p:nvSpPr>
          <p:cNvPr id="0" name="Google Shape;340;p48" hidden="1"/>
          <p:cNvSpPr/>
          <p:nvPr/>
        </p:nvSpPr>
        <p:spPr>
          <a:xfrm>
            <a:off x="0" y="0"/>
            <a:ext cx="9143280" cy="6857280"/>
          </a:xfrm>
          <a:prstGeom prst="rect">
            <a:avLst/>
          </a:prstGeom>
          <a:solidFill>
            <a:srgbClr val="ffffff"/>
          </a:solidFill>
          <a:ln w="0">
            <a:noFill/>
          </a:ln>
        </p:spPr>
        <p:style>
          <a:lnRef idx="0"/>
          <a:fillRef idx="0"/>
          <a:effectRef idx="0"/>
          <a:fontRef idx="minor"/>
        </p:style>
      </p:sp>
      <p:sp>
        <p:nvSpPr>
          <p:cNvPr id="1" name="Google Shape;341;p48" hidden="1"/>
          <p:cNvSpPr/>
          <p:nvPr/>
        </p:nvSpPr>
        <p:spPr>
          <a:xfrm>
            <a:off x="64080" y="69840"/>
            <a:ext cx="9012600" cy="6692760"/>
          </a:xfrm>
          <a:prstGeom prst="roundRect">
            <a:avLst>
              <a:gd name="adj" fmla="val 4929"/>
            </a:avLst>
          </a:prstGeom>
          <a:gradFill rotWithShape="0">
            <a:gsLst>
              <a:gs pos="0">
                <a:srgbClr val="8ecfe7"/>
              </a:gs>
              <a:gs pos="100000">
                <a:srgbClr val="bbdeee"/>
              </a:gs>
            </a:gsLst>
            <a:lin ang="5400000"/>
          </a:gradFill>
          <a:ln cap="sq" w="9525">
            <a:solidFill>
              <a:srgbClr val="000000"/>
            </a:solidFill>
            <a:round/>
          </a:ln>
        </p:spPr>
        <p:style>
          <a:lnRef idx="0"/>
          <a:fillRef idx="0"/>
          <a:effectRef idx="0"/>
          <a:fontRef idx="minor"/>
        </p:style>
      </p:sp>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jpeg"/><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Google Shape;438;p60" descr=""/>
          <p:cNvPicPr/>
          <p:nvPr/>
        </p:nvPicPr>
        <p:blipFill>
          <a:blip r:embed="rId1"/>
          <a:stretch/>
        </p:blipFill>
        <p:spPr>
          <a:xfrm>
            <a:off x="1782720" y="606960"/>
            <a:ext cx="5585040" cy="804240"/>
          </a:xfrm>
          <a:prstGeom prst="rect">
            <a:avLst/>
          </a:prstGeom>
          <a:ln w="0">
            <a:noFill/>
          </a:ln>
        </p:spPr>
      </p:pic>
      <p:sp>
        <p:nvSpPr>
          <p:cNvPr id="47" name="Google Shape;436;p60"/>
          <p:cNvSpPr/>
          <p:nvPr/>
        </p:nvSpPr>
        <p:spPr>
          <a:xfrm>
            <a:off x="3600" y="1918080"/>
            <a:ext cx="9143280" cy="705240"/>
          </a:xfrm>
          <a:prstGeom prst="rect">
            <a:avLst/>
          </a:prstGeom>
          <a:solidFill>
            <a:schemeClr val="accent1"/>
          </a:solidFill>
          <a:ln w="0">
            <a:noFill/>
          </a:ln>
        </p:spPr>
        <p:style>
          <a:lnRef idx="0"/>
          <a:fillRef idx="0"/>
          <a:effectRef idx="0"/>
          <a:fontRef idx="minor"/>
        </p:style>
        <p:txBody>
          <a:bodyPr lIns="90000" rIns="90000" tIns="45000" bIns="45000" anchor="t">
            <a:noAutofit/>
          </a:bodyPr>
          <a:p>
            <a:pPr algn="ctr">
              <a:lnSpc>
                <a:spcPct val="100000"/>
              </a:lnSpc>
              <a:buNone/>
              <a:tabLst>
                <a:tab algn="l" pos="0"/>
              </a:tabLst>
            </a:pPr>
            <a:r>
              <a:rPr b="0" lang="en-US" sz="3600" spc="-1" strike="noStrike">
                <a:solidFill>
                  <a:srgbClr val="ffffff"/>
                </a:solidFill>
                <a:latin typeface="Perpetua"/>
                <a:ea typeface="Questrial"/>
              </a:rPr>
              <a:t>RCFE Educational In-Service</a:t>
            </a:r>
            <a:endParaRPr b="0" lang="en-US" sz="3600" spc="-1" strike="noStrike">
              <a:latin typeface="Arial"/>
            </a:endParaRPr>
          </a:p>
        </p:txBody>
      </p:sp>
      <p:sp>
        <p:nvSpPr>
          <p:cNvPr id="48" name="TextBox 1"/>
          <p:cNvSpPr/>
          <p:nvPr/>
        </p:nvSpPr>
        <p:spPr>
          <a:xfrm>
            <a:off x="1074600" y="2811600"/>
            <a:ext cx="6892920" cy="3381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800" spc="-1" strike="noStrike">
                <a:solidFill>
                  <a:srgbClr val="000000"/>
                </a:solidFill>
                <a:latin typeface="Perpetua"/>
                <a:ea typeface="Arial"/>
              </a:rPr>
              <a:t>The purpose of this In-Service is to provide information on Residential Care Facilities for the Elderly (RCFE). RCFE’s include Board &amp; Care, Assisted Living, and Alzheimer’s / Dementia Communities (also known as Memory Care). </a:t>
            </a:r>
            <a:endParaRPr b="0" lang="en-US" sz="1800" spc="-1" strike="noStrike">
              <a:latin typeface="Arial"/>
            </a:endParaRPr>
          </a:p>
          <a:p>
            <a:pPr algn="ctr">
              <a:lnSpc>
                <a:spcPct val="100000"/>
              </a:lnSpc>
              <a:buNone/>
            </a:pPr>
            <a:endParaRPr b="0" lang="en-US" sz="1800" spc="-1" strike="noStrike">
              <a:latin typeface="Arial"/>
            </a:endParaRPr>
          </a:p>
          <a:p>
            <a:pPr algn="ctr">
              <a:lnSpc>
                <a:spcPct val="100000"/>
              </a:lnSpc>
              <a:buNone/>
            </a:pPr>
            <a:r>
              <a:rPr b="0" lang="en-US" sz="1800" spc="-1" strike="noStrike">
                <a:solidFill>
                  <a:srgbClr val="000000"/>
                </a:solidFill>
                <a:latin typeface="Perpetua"/>
                <a:ea typeface="Arial"/>
              </a:rPr>
              <a:t>The State of California regulates RCFE’s with Allowances, Restrictions, and Prohibited Conditions, which means that not every patient is appropriate for placement into an RCFE. All RCFE’s are not appropriate for every patient due to their differing needs. We will review those Conditions with you, to help you to know what patients are appropriate for placement.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Google Shape;438;p60" descr=""/>
          <p:cNvPicPr/>
          <p:nvPr/>
        </p:nvPicPr>
        <p:blipFill>
          <a:blip r:embed="rId1"/>
          <a:stretch/>
        </p:blipFill>
        <p:spPr>
          <a:xfrm>
            <a:off x="6096960" y="199440"/>
            <a:ext cx="2730240" cy="415080"/>
          </a:xfrm>
          <a:prstGeom prst="rect">
            <a:avLst/>
          </a:prstGeom>
          <a:ln w="0">
            <a:noFill/>
          </a:ln>
        </p:spPr>
      </p:pic>
      <p:pic>
        <p:nvPicPr>
          <p:cNvPr id="79" name="Picture 2" descr=""/>
          <p:cNvPicPr/>
          <p:nvPr/>
        </p:nvPicPr>
        <p:blipFill>
          <a:blip r:embed="rId2"/>
          <a:srcRect l="0" t="5617" r="0" b="0"/>
          <a:stretch/>
        </p:blipFill>
        <p:spPr>
          <a:xfrm>
            <a:off x="5171760" y="929880"/>
            <a:ext cx="3900600" cy="2599200"/>
          </a:xfrm>
          <a:prstGeom prst="rect">
            <a:avLst/>
          </a:prstGeom>
          <a:ln w="0">
            <a:noFill/>
          </a:ln>
        </p:spPr>
      </p:pic>
      <p:pic>
        <p:nvPicPr>
          <p:cNvPr id="80" name="Picture 6" descr=""/>
          <p:cNvPicPr/>
          <p:nvPr/>
        </p:nvPicPr>
        <p:blipFill>
          <a:blip r:embed="rId3"/>
          <a:stretch/>
        </p:blipFill>
        <p:spPr>
          <a:xfrm>
            <a:off x="217800" y="3155760"/>
            <a:ext cx="4769280" cy="3576600"/>
          </a:xfrm>
          <a:prstGeom prst="rect">
            <a:avLst/>
          </a:prstGeom>
          <a:ln w="0">
            <a:noFill/>
          </a:ln>
        </p:spPr>
      </p:pic>
      <p:pic>
        <p:nvPicPr>
          <p:cNvPr id="81" name="Picture 7" descr=""/>
          <p:cNvPicPr/>
          <p:nvPr/>
        </p:nvPicPr>
        <p:blipFill>
          <a:blip r:embed="rId4"/>
          <a:stretch/>
        </p:blipFill>
        <p:spPr>
          <a:xfrm>
            <a:off x="5171760" y="3807360"/>
            <a:ext cx="3900600" cy="2925360"/>
          </a:xfrm>
          <a:prstGeom prst="rect">
            <a:avLst/>
          </a:prstGeom>
          <a:ln w="0">
            <a:noFill/>
          </a:ln>
        </p:spPr>
      </p:pic>
      <p:sp>
        <p:nvSpPr>
          <p:cNvPr id="82" name="TextBox 5"/>
          <p:cNvSpPr/>
          <p:nvPr/>
        </p:nvSpPr>
        <p:spPr>
          <a:xfrm>
            <a:off x="353880" y="605880"/>
            <a:ext cx="4472280" cy="307584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High End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$5500</a:t>
            </a:r>
            <a:br/>
            <a:r>
              <a:rPr b="0" lang="en-US" sz="2800" spc="-1" strike="noStrike">
                <a:solidFill>
                  <a:srgbClr val="ffffff"/>
                </a:solidFill>
                <a:latin typeface="Perpetua"/>
                <a:ea typeface="Arial"/>
              </a:rPr>
              <a:t>Shared rooms from $4500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Google Shape;438;p60" descr=""/>
          <p:cNvPicPr/>
          <p:nvPr/>
        </p:nvPicPr>
        <p:blipFill>
          <a:blip r:embed="rId1"/>
          <a:stretch/>
        </p:blipFill>
        <p:spPr>
          <a:xfrm>
            <a:off x="6096960" y="199440"/>
            <a:ext cx="2730240" cy="415080"/>
          </a:xfrm>
          <a:prstGeom prst="rect">
            <a:avLst/>
          </a:prstGeom>
          <a:ln w="0">
            <a:noFill/>
          </a:ln>
        </p:spPr>
      </p:pic>
      <p:pic>
        <p:nvPicPr>
          <p:cNvPr id="84" name="Picture 2" descr="S:\Facility Info\Facility Pictures\Completed\Renaissance Living\Renaissance Living - 4 - living room.jpg"/>
          <p:cNvPicPr/>
          <p:nvPr/>
        </p:nvPicPr>
        <p:blipFill>
          <a:blip r:embed="rId2"/>
          <a:stretch/>
        </p:blipFill>
        <p:spPr>
          <a:xfrm>
            <a:off x="150840" y="304920"/>
            <a:ext cx="4633920" cy="2606040"/>
          </a:xfrm>
          <a:prstGeom prst="rect">
            <a:avLst/>
          </a:prstGeom>
          <a:ln w="0">
            <a:noFill/>
          </a:ln>
        </p:spPr>
      </p:pic>
      <p:pic>
        <p:nvPicPr>
          <p:cNvPr id="85" name="Picture 1" descr=""/>
          <p:cNvPicPr/>
          <p:nvPr/>
        </p:nvPicPr>
        <p:blipFill>
          <a:blip r:embed="rId3"/>
          <a:stretch/>
        </p:blipFill>
        <p:spPr>
          <a:xfrm>
            <a:off x="1188720" y="2954160"/>
            <a:ext cx="6811560" cy="3832200"/>
          </a:xfrm>
          <a:prstGeom prst="rect">
            <a:avLst/>
          </a:prstGeom>
          <a:ln w="0">
            <a:noFill/>
          </a:ln>
        </p:spPr>
      </p:pic>
      <p:sp>
        <p:nvSpPr>
          <p:cNvPr id="86" name="TextBox 4"/>
          <p:cNvSpPr/>
          <p:nvPr/>
        </p:nvSpPr>
        <p:spPr>
          <a:xfrm>
            <a:off x="5006520" y="935280"/>
            <a:ext cx="406080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Moderately Priced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$4500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$3500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Google Shape;438;p60" descr=""/>
          <p:cNvPicPr/>
          <p:nvPr/>
        </p:nvPicPr>
        <p:blipFill>
          <a:blip r:embed="rId1"/>
          <a:stretch/>
        </p:blipFill>
        <p:spPr>
          <a:xfrm>
            <a:off x="6096960" y="199440"/>
            <a:ext cx="2730240" cy="415080"/>
          </a:xfrm>
          <a:prstGeom prst="rect">
            <a:avLst/>
          </a:prstGeom>
          <a:ln w="0">
            <a:noFill/>
          </a:ln>
        </p:spPr>
      </p:pic>
      <p:pic>
        <p:nvPicPr>
          <p:cNvPr id="88" name="Picture 4" descr=""/>
          <p:cNvPicPr/>
          <p:nvPr/>
        </p:nvPicPr>
        <p:blipFill>
          <a:blip r:embed="rId2"/>
          <a:stretch/>
        </p:blipFill>
        <p:spPr>
          <a:xfrm>
            <a:off x="185760" y="86040"/>
            <a:ext cx="4422960" cy="3317040"/>
          </a:xfrm>
          <a:prstGeom prst="rect">
            <a:avLst/>
          </a:prstGeom>
          <a:ln w="0">
            <a:noFill/>
          </a:ln>
        </p:spPr>
      </p:pic>
      <p:pic>
        <p:nvPicPr>
          <p:cNvPr id="89" name="Picture 1" descr=""/>
          <p:cNvPicPr/>
          <p:nvPr/>
        </p:nvPicPr>
        <p:blipFill>
          <a:blip r:embed="rId3"/>
          <a:stretch/>
        </p:blipFill>
        <p:spPr>
          <a:xfrm>
            <a:off x="4697640" y="3204000"/>
            <a:ext cx="4164480" cy="3549240"/>
          </a:xfrm>
          <a:prstGeom prst="rect">
            <a:avLst/>
          </a:prstGeom>
          <a:ln w="0">
            <a:noFill/>
          </a:ln>
        </p:spPr>
      </p:pic>
      <p:pic>
        <p:nvPicPr>
          <p:cNvPr id="90" name="Picture 5" descr=""/>
          <p:cNvPicPr/>
          <p:nvPr/>
        </p:nvPicPr>
        <p:blipFill>
          <a:blip r:embed="rId4"/>
          <a:stretch/>
        </p:blipFill>
        <p:spPr>
          <a:xfrm>
            <a:off x="185760" y="3515400"/>
            <a:ext cx="4422960" cy="3237480"/>
          </a:xfrm>
          <a:prstGeom prst="rect">
            <a:avLst/>
          </a:prstGeom>
          <a:ln w="0">
            <a:noFill/>
          </a:ln>
        </p:spPr>
      </p:pic>
      <p:sp>
        <p:nvSpPr>
          <p:cNvPr id="91" name="TextBox 6"/>
          <p:cNvSpPr/>
          <p:nvPr/>
        </p:nvSpPr>
        <p:spPr>
          <a:xfrm>
            <a:off x="4766760" y="743760"/>
            <a:ext cx="406080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Moderately Priced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$4500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$3500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Google Shape;438;p60" descr=""/>
          <p:cNvPicPr/>
          <p:nvPr/>
        </p:nvPicPr>
        <p:blipFill>
          <a:blip r:embed="rId1"/>
          <a:stretch/>
        </p:blipFill>
        <p:spPr>
          <a:xfrm>
            <a:off x="6096960" y="199440"/>
            <a:ext cx="2730240" cy="415080"/>
          </a:xfrm>
          <a:prstGeom prst="rect">
            <a:avLst/>
          </a:prstGeom>
          <a:ln w="0">
            <a:noFill/>
          </a:ln>
        </p:spPr>
      </p:pic>
      <p:pic>
        <p:nvPicPr>
          <p:cNvPr id="93" name="Picture 1" descr=""/>
          <p:cNvPicPr/>
          <p:nvPr/>
        </p:nvPicPr>
        <p:blipFill>
          <a:blip r:embed="rId2"/>
          <a:stretch/>
        </p:blipFill>
        <p:spPr>
          <a:xfrm>
            <a:off x="83880" y="199440"/>
            <a:ext cx="5874480" cy="3304080"/>
          </a:xfrm>
          <a:prstGeom prst="rect">
            <a:avLst/>
          </a:prstGeom>
          <a:ln w="0">
            <a:noFill/>
          </a:ln>
        </p:spPr>
      </p:pic>
      <p:pic>
        <p:nvPicPr>
          <p:cNvPr id="94" name="Picture 4" descr=""/>
          <p:cNvPicPr/>
          <p:nvPr/>
        </p:nvPicPr>
        <p:blipFill>
          <a:blip r:embed="rId3"/>
          <a:stretch/>
        </p:blipFill>
        <p:spPr>
          <a:xfrm>
            <a:off x="3375720" y="3558600"/>
            <a:ext cx="5668560" cy="3188160"/>
          </a:xfrm>
          <a:prstGeom prst="rect">
            <a:avLst/>
          </a:prstGeom>
          <a:ln w="0">
            <a:noFill/>
          </a:ln>
        </p:spPr>
      </p:pic>
      <p:sp>
        <p:nvSpPr>
          <p:cNvPr id="95" name="TextBox 5"/>
          <p:cNvSpPr/>
          <p:nvPr/>
        </p:nvSpPr>
        <p:spPr>
          <a:xfrm>
            <a:off x="152280" y="3242880"/>
            <a:ext cx="3115800" cy="35024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Low Cost</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$2500 - $3000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$1600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Google Shape;438;p60" descr=""/>
          <p:cNvPicPr/>
          <p:nvPr/>
        </p:nvPicPr>
        <p:blipFill>
          <a:blip r:embed="rId1"/>
          <a:stretch/>
        </p:blipFill>
        <p:spPr>
          <a:xfrm>
            <a:off x="6096960" y="199440"/>
            <a:ext cx="2730240" cy="415080"/>
          </a:xfrm>
          <a:prstGeom prst="rect">
            <a:avLst/>
          </a:prstGeom>
          <a:ln w="0">
            <a:noFill/>
          </a:ln>
        </p:spPr>
      </p:pic>
      <p:pic>
        <p:nvPicPr>
          <p:cNvPr id="97" name="Picture 1" descr=""/>
          <p:cNvPicPr/>
          <p:nvPr/>
        </p:nvPicPr>
        <p:blipFill>
          <a:blip r:embed="rId2"/>
          <a:stretch/>
        </p:blipFill>
        <p:spPr>
          <a:xfrm>
            <a:off x="1521720" y="3245760"/>
            <a:ext cx="5823000" cy="3423960"/>
          </a:xfrm>
          <a:prstGeom prst="rect">
            <a:avLst/>
          </a:prstGeom>
          <a:ln w="0">
            <a:noFill/>
          </a:ln>
        </p:spPr>
      </p:pic>
      <p:pic>
        <p:nvPicPr>
          <p:cNvPr id="98" name="Picture 5" descr=""/>
          <p:cNvPicPr/>
          <p:nvPr/>
        </p:nvPicPr>
        <p:blipFill>
          <a:blip r:embed="rId3"/>
          <a:stretch/>
        </p:blipFill>
        <p:spPr>
          <a:xfrm>
            <a:off x="152280" y="122040"/>
            <a:ext cx="4350240" cy="3025440"/>
          </a:xfrm>
          <a:prstGeom prst="rect">
            <a:avLst/>
          </a:prstGeom>
          <a:ln w="0">
            <a:noFill/>
          </a:ln>
        </p:spPr>
      </p:pic>
      <p:sp>
        <p:nvSpPr>
          <p:cNvPr id="99" name="TextBox 4"/>
          <p:cNvSpPr/>
          <p:nvPr/>
        </p:nvSpPr>
        <p:spPr>
          <a:xfrm>
            <a:off x="4806720" y="726480"/>
            <a:ext cx="402084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Low Cost</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$2500 - $3000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$1600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Google Shape;438;p60" descr=""/>
          <p:cNvPicPr/>
          <p:nvPr/>
        </p:nvPicPr>
        <p:blipFill>
          <a:blip r:embed="rId1"/>
          <a:stretch/>
        </p:blipFill>
        <p:spPr>
          <a:xfrm>
            <a:off x="6096960" y="199440"/>
            <a:ext cx="2730240" cy="415080"/>
          </a:xfrm>
          <a:prstGeom prst="rect">
            <a:avLst/>
          </a:prstGeom>
          <a:ln w="0">
            <a:noFill/>
          </a:ln>
        </p:spPr>
      </p:pic>
      <p:sp>
        <p:nvSpPr>
          <p:cNvPr id="101" name="Google Shape;445;p61"/>
          <p:cNvSpPr/>
          <p:nvPr/>
        </p:nvSpPr>
        <p:spPr>
          <a:xfrm>
            <a:off x="141840" y="615240"/>
            <a:ext cx="8841600" cy="1636560"/>
          </a:xfrm>
          <a:prstGeom prst="rect">
            <a:avLst/>
          </a:prstGeom>
          <a:solidFill>
            <a:schemeClr val="accent1"/>
          </a:solidFill>
          <a:ln w="0">
            <a:noFill/>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High End</a:t>
            </a:r>
            <a:br/>
            <a:r>
              <a:rPr b="0" lang="en-US" sz="2400" spc="-1" strike="noStrike">
                <a:solidFill>
                  <a:srgbClr val="ffffff"/>
                </a:solidFill>
                <a:latin typeface="Perpetua"/>
                <a:ea typeface="Source Sans Pro"/>
              </a:rPr>
              <a:t>Studios from $4500</a:t>
            </a:r>
            <a:br/>
            <a:r>
              <a:rPr b="0" lang="en-US" sz="2400" spc="-1" strike="noStrike">
                <a:solidFill>
                  <a:srgbClr val="ffffff"/>
                </a:solidFill>
                <a:latin typeface="Perpetua"/>
                <a:ea typeface="Source Sans Pro"/>
              </a:rPr>
              <a:t>1 Bedrooms from $7000</a:t>
            </a:r>
            <a:br/>
            <a:r>
              <a:rPr b="0" lang="en-US" sz="2400" spc="-1" strike="noStrike">
                <a:solidFill>
                  <a:srgbClr val="ffffff"/>
                </a:solidFill>
                <a:latin typeface="Perpetua"/>
                <a:ea typeface="Source Sans Pro"/>
              </a:rPr>
              <a:t>2 Bedrooms from $11,500</a:t>
            </a:r>
            <a:br/>
            <a:r>
              <a:rPr b="0" lang="en-US" sz="1200" spc="-1" strike="noStrike">
                <a:solidFill>
                  <a:srgbClr val="ffffff"/>
                </a:solidFill>
                <a:latin typeface="Perpetua"/>
                <a:ea typeface="Source Sans Pro"/>
              </a:rPr>
              <a:t>*Care Fees are additional, and not included in the above rates</a:t>
            </a:r>
            <a:endParaRPr b="0" lang="en-US" sz="1200" spc="-1" strike="noStrike">
              <a:latin typeface="Arial"/>
            </a:endParaRPr>
          </a:p>
        </p:txBody>
      </p:sp>
      <p:pic>
        <p:nvPicPr>
          <p:cNvPr id="102" name="Picture 7" descr=""/>
          <p:cNvPicPr/>
          <p:nvPr/>
        </p:nvPicPr>
        <p:blipFill>
          <a:blip r:embed="rId2"/>
          <a:stretch/>
        </p:blipFill>
        <p:spPr>
          <a:xfrm>
            <a:off x="238680" y="2492640"/>
            <a:ext cx="8647920" cy="39902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Google Shape;438;p60" descr=""/>
          <p:cNvPicPr/>
          <p:nvPr/>
        </p:nvPicPr>
        <p:blipFill>
          <a:blip r:embed="rId1"/>
          <a:stretch/>
        </p:blipFill>
        <p:spPr>
          <a:xfrm>
            <a:off x="6096960" y="199440"/>
            <a:ext cx="2730240" cy="415080"/>
          </a:xfrm>
          <a:prstGeom prst="rect">
            <a:avLst/>
          </a:prstGeom>
          <a:ln w="0">
            <a:noFill/>
          </a:ln>
        </p:spPr>
      </p:pic>
      <p:sp>
        <p:nvSpPr>
          <p:cNvPr id="104" name="PlaceHolder 1"/>
          <p:cNvSpPr>
            <a:spLocks noGrp="1"/>
          </p:cNvSpPr>
          <p:nvPr>
            <p:ph type="title"/>
          </p:nvPr>
        </p:nvSpPr>
        <p:spPr>
          <a:xfrm>
            <a:off x="141840" y="615240"/>
            <a:ext cx="8841600" cy="163656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High End</a:t>
            </a:r>
            <a:br/>
            <a:r>
              <a:rPr b="0" lang="en-US" sz="2400" spc="-1" strike="noStrike">
                <a:solidFill>
                  <a:srgbClr val="ffffff"/>
                </a:solidFill>
                <a:latin typeface="Perpetua"/>
                <a:ea typeface="Source Sans Pro"/>
              </a:rPr>
              <a:t>Studios from $4500</a:t>
            </a:r>
            <a:br/>
            <a:r>
              <a:rPr b="0" lang="en-US" sz="2400" spc="-1" strike="noStrike">
                <a:solidFill>
                  <a:srgbClr val="ffffff"/>
                </a:solidFill>
                <a:latin typeface="Perpetua"/>
                <a:ea typeface="Source Sans Pro"/>
              </a:rPr>
              <a:t>1 Bedrooms from $7000</a:t>
            </a:r>
            <a:br/>
            <a:r>
              <a:rPr b="0" lang="en-US" sz="2400" spc="-1" strike="noStrike">
                <a:solidFill>
                  <a:srgbClr val="ffffff"/>
                </a:solidFill>
                <a:latin typeface="Perpetua"/>
                <a:ea typeface="Source Sans Pro"/>
              </a:rPr>
              <a:t>2 Bedrooms from $11,500</a:t>
            </a:r>
            <a:br/>
            <a:r>
              <a:rPr b="0" lang="en-US" sz="1200" spc="-1" strike="noStrike">
                <a:solidFill>
                  <a:srgbClr val="ffffff"/>
                </a:solidFill>
                <a:latin typeface="Perpetua"/>
                <a:ea typeface="Source Sans Pro"/>
              </a:rPr>
              <a:t>*Care Fees are additional, and not included in the above rates</a:t>
            </a:r>
            <a:endParaRPr b="0" lang="en-US" sz="1200" spc="-1" strike="noStrike">
              <a:latin typeface="Arial"/>
            </a:endParaRPr>
          </a:p>
        </p:txBody>
      </p:sp>
      <p:pic>
        <p:nvPicPr>
          <p:cNvPr id="105" name="Picture 1" descr=""/>
          <p:cNvPicPr/>
          <p:nvPr/>
        </p:nvPicPr>
        <p:blipFill>
          <a:blip r:embed="rId2"/>
          <a:stretch/>
        </p:blipFill>
        <p:spPr>
          <a:xfrm>
            <a:off x="153720" y="2449800"/>
            <a:ext cx="4445640" cy="3015360"/>
          </a:xfrm>
          <a:prstGeom prst="rect">
            <a:avLst/>
          </a:prstGeom>
          <a:ln w="0">
            <a:noFill/>
          </a:ln>
        </p:spPr>
      </p:pic>
      <p:pic>
        <p:nvPicPr>
          <p:cNvPr id="106" name="Picture 5" descr=""/>
          <p:cNvPicPr/>
          <p:nvPr/>
        </p:nvPicPr>
        <p:blipFill>
          <a:blip r:embed="rId3"/>
          <a:stretch/>
        </p:blipFill>
        <p:spPr>
          <a:xfrm>
            <a:off x="4667760" y="3809880"/>
            <a:ext cx="4312080" cy="28843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Google Shape;438;p60" descr=""/>
          <p:cNvPicPr/>
          <p:nvPr/>
        </p:nvPicPr>
        <p:blipFill>
          <a:blip r:embed="rId1"/>
          <a:stretch/>
        </p:blipFill>
        <p:spPr>
          <a:xfrm>
            <a:off x="6096960" y="199440"/>
            <a:ext cx="2730240" cy="415080"/>
          </a:xfrm>
          <a:prstGeom prst="rect">
            <a:avLst/>
          </a:prstGeom>
          <a:ln w="0">
            <a:noFill/>
          </a:ln>
        </p:spPr>
      </p:pic>
      <p:sp>
        <p:nvSpPr>
          <p:cNvPr id="108" name="Google Shape;445;p61"/>
          <p:cNvSpPr/>
          <p:nvPr/>
        </p:nvSpPr>
        <p:spPr>
          <a:xfrm>
            <a:off x="228600" y="4213800"/>
            <a:ext cx="3351960" cy="2248920"/>
          </a:xfrm>
          <a:prstGeom prst="rect">
            <a:avLst/>
          </a:prstGeom>
          <a:solidFill>
            <a:schemeClr val="accent1"/>
          </a:solidFill>
          <a:ln w="0">
            <a:noFill/>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Moderately Priced</a:t>
            </a:r>
            <a:br/>
            <a:r>
              <a:rPr b="0" lang="en-US" sz="2400" spc="-1" strike="noStrike">
                <a:solidFill>
                  <a:srgbClr val="ffffff"/>
                </a:solidFill>
                <a:latin typeface="Perpetua"/>
                <a:ea typeface="Source Sans Pro"/>
              </a:rPr>
              <a:t>Studios from $3500</a:t>
            </a:r>
            <a:br/>
            <a:r>
              <a:rPr b="0" lang="en-US" sz="2400" spc="-1" strike="noStrike">
                <a:solidFill>
                  <a:srgbClr val="ffffff"/>
                </a:solidFill>
                <a:latin typeface="Perpetua"/>
                <a:ea typeface="Source Sans Pro"/>
              </a:rPr>
              <a:t>1 Bedrooms from $4000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09" name="Picture 8" descr=""/>
          <p:cNvPicPr/>
          <p:nvPr/>
        </p:nvPicPr>
        <p:blipFill>
          <a:blip r:embed="rId2"/>
          <a:srcRect l="0" t="25040" r="0" b="9231"/>
          <a:stretch/>
        </p:blipFill>
        <p:spPr>
          <a:xfrm>
            <a:off x="449640" y="615240"/>
            <a:ext cx="7672680" cy="3123360"/>
          </a:xfrm>
          <a:prstGeom prst="rect">
            <a:avLst/>
          </a:prstGeom>
          <a:ln w="0">
            <a:noFill/>
          </a:ln>
        </p:spPr>
      </p:pic>
      <p:pic>
        <p:nvPicPr>
          <p:cNvPr id="110" name="Picture 7" descr=""/>
          <p:cNvPicPr/>
          <p:nvPr/>
        </p:nvPicPr>
        <p:blipFill>
          <a:blip r:embed="rId3"/>
          <a:srcRect l="3627" t="3678" r="2480" b="9834"/>
          <a:stretch/>
        </p:blipFill>
        <p:spPr>
          <a:xfrm>
            <a:off x="3878640" y="3794760"/>
            <a:ext cx="5186520" cy="30625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Google Shape;438;p60" descr=""/>
          <p:cNvPicPr/>
          <p:nvPr/>
        </p:nvPicPr>
        <p:blipFill>
          <a:blip r:embed="rId1"/>
          <a:stretch/>
        </p:blipFill>
        <p:spPr>
          <a:xfrm>
            <a:off x="6096960" y="199440"/>
            <a:ext cx="2730240" cy="415080"/>
          </a:xfrm>
          <a:prstGeom prst="rect">
            <a:avLst/>
          </a:prstGeom>
          <a:ln w="0">
            <a:noFill/>
          </a:ln>
        </p:spPr>
      </p:pic>
      <p:sp>
        <p:nvSpPr>
          <p:cNvPr id="112" name="PlaceHolder 1"/>
          <p:cNvSpPr>
            <a:spLocks noGrp="1"/>
          </p:cNvSpPr>
          <p:nvPr>
            <p:ph type="title"/>
          </p:nvPr>
        </p:nvSpPr>
        <p:spPr>
          <a:xfrm>
            <a:off x="165600" y="615240"/>
            <a:ext cx="8841240" cy="168336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Moderately Priced</a:t>
            </a:r>
            <a:br/>
            <a:r>
              <a:rPr b="0" lang="en-US" sz="2400" spc="-1" strike="noStrike">
                <a:solidFill>
                  <a:srgbClr val="ffffff"/>
                </a:solidFill>
                <a:latin typeface="Perpetua"/>
                <a:ea typeface="Source Sans Pro"/>
              </a:rPr>
              <a:t>Studios from $3500</a:t>
            </a:r>
            <a:br/>
            <a:r>
              <a:rPr b="0" lang="en-US" sz="2400" spc="-1" strike="noStrike">
                <a:solidFill>
                  <a:srgbClr val="ffffff"/>
                </a:solidFill>
                <a:latin typeface="Perpetua"/>
                <a:ea typeface="Source Sans Pro"/>
              </a:rPr>
              <a:t>1 Bedrooms from $4000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13" name="Picture 4" descr=""/>
          <p:cNvPicPr/>
          <p:nvPr/>
        </p:nvPicPr>
        <p:blipFill>
          <a:blip r:embed="rId2"/>
          <a:srcRect l="0" t="2029" r="0" b="0"/>
          <a:stretch/>
        </p:blipFill>
        <p:spPr>
          <a:xfrm>
            <a:off x="1280160" y="2362320"/>
            <a:ext cx="6684120" cy="44114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Google Shape;438;p60" descr=""/>
          <p:cNvPicPr/>
          <p:nvPr/>
        </p:nvPicPr>
        <p:blipFill>
          <a:blip r:embed="rId1"/>
          <a:stretch/>
        </p:blipFill>
        <p:spPr>
          <a:xfrm>
            <a:off x="6096960" y="199440"/>
            <a:ext cx="2730240" cy="415080"/>
          </a:xfrm>
          <a:prstGeom prst="rect">
            <a:avLst/>
          </a:prstGeom>
          <a:ln w="0">
            <a:noFill/>
          </a:ln>
        </p:spPr>
      </p:pic>
      <p:sp>
        <p:nvSpPr>
          <p:cNvPr id="115" name="PlaceHolder 1"/>
          <p:cNvSpPr>
            <a:spLocks noGrp="1"/>
          </p:cNvSpPr>
          <p:nvPr>
            <p:ph type="title"/>
          </p:nvPr>
        </p:nvSpPr>
        <p:spPr>
          <a:xfrm>
            <a:off x="150480" y="615240"/>
            <a:ext cx="8841240" cy="133488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Low End</a:t>
            </a:r>
            <a:br/>
            <a:r>
              <a:rPr b="0" lang="en-US" sz="2400" spc="-1" strike="noStrike">
                <a:solidFill>
                  <a:srgbClr val="ffffff"/>
                </a:solidFill>
                <a:latin typeface="Perpetua"/>
                <a:ea typeface="Source Sans Pro"/>
              </a:rPr>
              <a:t>Private rooms from $2500</a:t>
            </a:r>
            <a:br/>
            <a:r>
              <a:rPr b="0" lang="en-US" sz="2400" spc="-1" strike="noStrike">
                <a:solidFill>
                  <a:srgbClr val="ffffff"/>
                </a:solidFill>
                <a:latin typeface="Perpetua"/>
                <a:ea typeface="Source Sans Pro"/>
              </a:rPr>
              <a:t>Shared rooms from $1800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16" name="Picture 2" descr="S:\Facility Info\Facility Pictures\Completed\Casa El Cajon\Casa El Cajon - shared room.JPG"/>
          <p:cNvPicPr/>
          <p:nvPr/>
        </p:nvPicPr>
        <p:blipFill>
          <a:blip r:embed="rId2"/>
          <a:srcRect l="0" t="3258" r="0" b="2959"/>
          <a:stretch/>
        </p:blipFill>
        <p:spPr>
          <a:xfrm>
            <a:off x="352080" y="2011680"/>
            <a:ext cx="8475120" cy="4685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Google Shape;438;p60" descr=""/>
          <p:cNvPicPr/>
          <p:nvPr/>
        </p:nvPicPr>
        <p:blipFill>
          <a:blip r:embed="rId1"/>
          <a:stretch/>
        </p:blipFill>
        <p:spPr>
          <a:xfrm>
            <a:off x="6096960" y="199440"/>
            <a:ext cx="2730240" cy="415080"/>
          </a:xfrm>
          <a:prstGeom prst="rect">
            <a:avLst/>
          </a:prstGeom>
          <a:ln w="0">
            <a:noFill/>
          </a:ln>
        </p:spPr>
      </p:pic>
      <p:sp>
        <p:nvSpPr>
          <p:cNvPr id="50" name="PlaceHolder 1"/>
          <p:cNvSpPr>
            <a:spLocks noGrp="1"/>
          </p:cNvSpPr>
          <p:nvPr>
            <p:ph type="title"/>
          </p:nvPr>
        </p:nvSpPr>
        <p:spPr>
          <a:xfrm>
            <a:off x="132120" y="78768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What is an RCFE?</a:t>
            </a:r>
            <a:endParaRPr b="0" lang="en-US" sz="4300" spc="-1" strike="noStrike">
              <a:latin typeface="Arial"/>
            </a:endParaRPr>
          </a:p>
        </p:txBody>
      </p:sp>
      <p:sp>
        <p:nvSpPr>
          <p:cNvPr id="51" name="TextBox 1"/>
          <p:cNvSpPr/>
          <p:nvPr/>
        </p:nvSpPr>
        <p:spPr>
          <a:xfrm>
            <a:off x="1044000" y="1958400"/>
            <a:ext cx="7017480" cy="47444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227a8f"/>
              </a:buClr>
              <a:buFont typeface="Arial"/>
              <a:buChar char="•"/>
            </a:pPr>
            <a:r>
              <a:rPr b="0" lang="en-US" sz="1800" spc="-1" strike="noStrike">
                <a:solidFill>
                  <a:srgbClr val="000000"/>
                </a:solidFill>
                <a:latin typeface="Perpetua"/>
                <a:ea typeface="Arial"/>
              </a:rPr>
              <a:t>Residential Care Facilities for the Elderly (RCFE)</a:t>
            </a:r>
            <a:r>
              <a:rPr b="0" lang="en-US" sz="1600" spc="-1" strike="noStrike">
                <a:solidFill>
                  <a:srgbClr val="000000"/>
                </a:solidFill>
                <a:latin typeface="Perpetua"/>
                <a:ea typeface="Arial"/>
              </a:rPr>
              <a:t> are </a:t>
            </a:r>
            <a:r>
              <a:rPr b="1" lang="en-US" sz="1600" spc="-1" strike="noStrike" u="sng">
                <a:solidFill>
                  <a:srgbClr val="000000"/>
                </a:solidFill>
                <a:uFillTx/>
                <a:latin typeface="Perpetua"/>
                <a:ea typeface="Arial"/>
              </a:rPr>
              <a:t>non-medical</a:t>
            </a:r>
            <a:r>
              <a:rPr b="1" lang="en-US" sz="1600" spc="-1" strike="noStrike">
                <a:solidFill>
                  <a:srgbClr val="000000"/>
                </a:solidFill>
                <a:latin typeface="Perpetua"/>
                <a:ea typeface="Arial"/>
              </a:rPr>
              <a:t> </a:t>
            </a:r>
            <a:r>
              <a:rPr b="0" lang="en-US" sz="1600" spc="-1" strike="noStrike">
                <a:solidFill>
                  <a:srgbClr val="000000"/>
                </a:solidFill>
                <a:latin typeface="Perpetua"/>
                <a:ea typeface="Arial"/>
              </a:rPr>
              <a:t>facilities that provide around-the-clock care and supervision to residents, ages 60 and above, who need help with activities of daily living (ADL’s). </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227a8f"/>
              </a:buClr>
              <a:buFont typeface="Arial"/>
              <a:buChar char="•"/>
            </a:pPr>
            <a:r>
              <a:rPr b="1" lang="en-US" sz="1600" spc="-1" strike="noStrike">
                <a:solidFill>
                  <a:srgbClr val="000000"/>
                </a:solidFill>
                <a:latin typeface="Perpetua"/>
                <a:ea typeface="Arial"/>
              </a:rPr>
              <a:t>Activities of Daily Living (ADL’s) </a:t>
            </a:r>
            <a:r>
              <a:rPr b="0" lang="en-US" sz="1600" spc="-1" strike="noStrike">
                <a:solidFill>
                  <a:srgbClr val="000000"/>
                </a:solidFill>
                <a:latin typeface="Perpetua"/>
                <a:ea typeface="Arial"/>
              </a:rPr>
              <a:t>- Bathing, dressing, grooming, ambulation, toileting, incontinence, medication management, transportation, meals, laundry, housekeeping, etc.</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227a8f"/>
              </a:buClr>
              <a:buFont typeface="Arial"/>
              <a:buChar char="•"/>
            </a:pPr>
            <a:r>
              <a:rPr b="1" lang="en-US" sz="1600" spc="-1" strike="noStrike">
                <a:solidFill>
                  <a:srgbClr val="000000"/>
                </a:solidFill>
                <a:latin typeface="Perpetua"/>
                <a:ea typeface="Arial"/>
              </a:rPr>
              <a:t>Amenities</a:t>
            </a:r>
            <a:r>
              <a:rPr b="0" lang="en-US" sz="1600" spc="-1" strike="noStrike">
                <a:solidFill>
                  <a:srgbClr val="000000"/>
                </a:solidFill>
                <a:latin typeface="Perpetua"/>
                <a:ea typeface="Arial"/>
              </a:rPr>
              <a:t> – Some RCFE’s offer daily activities, outings, allow for personal pets, can arrange for short-term respite stays, provide furnishings, have religious services, etc.</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227a8f"/>
              </a:buClr>
              <a:buFont typeface="Arial"/>
              <a:buChar char="•"/>
            </a:pPr>
            <a:r>
              <a:rPr b="1" lang="en-US" sz="1600" spc="-1" strike="noStrike">
                <a:solidFill>
                  <a:srgbClr val="000000"/>
                </a:solidFill>
                <a:latin typeface="Perpetua"/>
                <a:ea typeface="Arial"/>
              </a:rPr>
              <a:t>Specialized Services </a:t>
            </a:r>
            <a:r>
              <a:rPr b="0" lang="en-US" sz="1600" spc="-1" strike="noStrike">
                <a:solidFill>
                  <a:srgbClr val="000000"/>
                </a:solidFill>
                <a:latin typeface="Perpetua"/>
                <a:ea typeface="Arial"/>
              </a:rPr>
              <a:t>– Only some RCFE’s can provide care for: Wander Risks, Exit-Seekers, Sundowner’s, Catheters, Ostomies, Two-Person Transfers / Hoyer Lift, Bariatric, Insulin Injections, Special Diets, Bedridden, Feeding Tubes, Hospice, etc.</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Google Shape;438;p60" descr=""/>
          <p:cNvPicPr/>
          <p:nvPr/>
        </p:nvPicPr>
        <p:blipFill>
          <a:blip r:embed="rId1"/>
          <a:stretch/>
        </p:blipFill>
        <p:spPr>
          <a:xfrm>
            <a:off x="6096960" y="199440"/>
            <a:ext cx="2730240" cy="415080"/>
          </a:xfrm>
          <a:prstGeom prst="rect">
            <a:avLst/>
          </a:prstGeom>
          <a:ln w="0">
            <a:noFill/>
          </a:ln>
        </p:spPr>
      </p:pic>
      <p:pic>
        <p:nvPicPr>
          <p:cNvPr id="118" name="Picture 4" descr="S:\Facility Info\Facility Pictures\Completed\Brookdale Clairemont\Brookdale Clairemont - 6 - apartment.JPG"/>
          <p:cNvPicPr/>
          <p:nvPr/>
        </p:nvPicPr>
        <p:blipFill>
          <a:blip r:embed="rId2"/>
          <a:stretch/>
        </p:blipFill>
        <p:spPr>
          <a:xfrm>
            <a:off x="68760" y="4158720"/>
            <a:ext cx="5990400" cy="2561400"/>
          </a:xfrm>
          <a:prstGeom prst="rect">
            <a:avLst/>
          </a:prstGeom>
          <a:ln w="0">
            <a:noFill/>
          </a:ln>
        </p:spPr>
      </p:pic>
      <p:pic>
        <p:nvPicPr>
          <p:cNvPr id="119" name="Picture 3" descr="S:\Facility Info\Facility Pictures\Completed\Brookdale Clairemont\Brookdale Clairemont - apartment 2.JPG"/>
          <p:cNvPicPr/>
          <p:nvPr/>
        </p:nvPicPr>
        <p:blipFill>
          <a:blip r:embed="rId3"/>
          <a:stretch/>
        </p:blipFill>
        <p:spPr>
          <a:xfrm>
            <a:off x="68760" y="74160"/>
            <a:ext cx="5923800" cy="2580480"/>
          </a:xfrm>
          <a:prstGeom prst="rect">
            <a:avLst/>
          </a:prstGeom>
          <a:ln w="0">
            <a:noFill/>
          </a:ln>
        </p:spPr>
      </p:pic>
      <p:sp>
        <p:nvSpPr>
          <p:cNvPr id="120" name="PlaceHolder 1"/>
          <p:cNvSpPr>
            <a:spLocks noGrp="1"/>
          </p:cNvSpPr>
          <p:nvPr>
            <p:ph type="title"/>
          </p:nvPr>
        </p:nvSpPr>
        <p:spPr>
          <a:xfrm>
            <a:off x="5339520" y="2267640"/>
            <a:ext cx="3704760" cy="266976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Low End</a:t>
            </a:r>
            <a:br/>
            <a:r>
              <a:rPr b="0" lang="en-US" sz="2400" spc="-1" strike="noStrike">
                <a:solidFill>
                  <a:srgbClr val="ffffff"/>
                </a:solidFill>
                <a:latin typeface="Perpetua"/>
                <a:ea typeface="Source Sans Pro"/>
              </a:rPr>
              <a:t>Private rooms from $2500</a:t>
            </a:r>
            <a:br/>
            <a:r>
              <a:rPr b="0" lang="en-US" sz="2400" spc="-1" strike="noStrike">
                <a:solidFill>
                  <a:srgbClr val="ffffff"/>
                </a:solidFill>
                <a:latin typeface="Perpetua"/>
                <a:ea typeface="Source Sans Pro"/>
              </a:rPr>
              <a:t>Shared rooms from $1800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Google Shape;438;p60" descr=""/>
          <p:cNvPicPr/>
          <p:nvPr/>
        </p:nvPicPr>
        <p:blipFill>
          <a:blip r:embed="rId1"/>
          <a:stretch/>
        </p:blipFill>
        <p:spPr>
          <a:xfrm>
            <a:off x="6096960" y="199440"/>
            <a:ext cx="2730240" cy="415080"/>
          </a:xfrm>
          <a:prstGeom prst="rect">
            <a:avLst/>
          </a:prstGeom>
          <a:ln w="0">
            <a:noFill/>
          </a:ln>
        </p:spPr>
      </p:pic>
      <p:sp>
        <p:nvSpPr>
          <p:cNvPr id="122" name="PlaceHolder 1"/>
          <p:cNvSpPr>
            <a:spLocks noGrp="1"/>
          </p:cNvSpPr>
          <p:nvPr>
            <p:ph type="title"/>
          </p:nvPr>
        </p:nvSpPr>
        <p:spPr>
          <a:xfrm>
            <a:off x="150480" y="615240"/>
            <a:ext cx="8841240" cy="133488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Alzheimer’s Care</a:t>
            </a:r>
            <a:r>
              <a:rPr b="1" lang="en-US" sz="2400" spc="-1" strike="noStrike">
                <a:solidFill>
                  <a:srgbClr val="ffffff"/>
                </a:solidFill>
                <a:latin typeface="Perpetua"/>
                <a:ea typeface="Source Sans Pro"/>
              </a:rPr>
              <a:t> </a:t>
            </a:r>
            <a:br/>
            <a:r>
              <a:rPr b="0" lang="en-US" sz="2400" spc="-1" strike="noStrike">
                <a:solidFill>
                  <a:srgbClr val="ffffff"/>
                </a:solidFill>
                <a:latin typeface="Perpetua"/>
                <a:ea typeface="Source Sans Pro"/>
              </a:rPr>
              <a:t>Private rooms from $4500</a:t>
            </a:r>
            <a:br/>
            <a:r>
              <a:rPr b="0" lang="en-US" sz="2400" spc="-1" strike="noStrike">
                <a:solidFill>
                  <a:srgbClr val="ffffff"/>
                </a:solidFill>
                <a:latin typeface="Perpetua"/>
                <a:ea typeface="Source Sans Pro"/>
              </a:rPr>
              <a:t>Shared rooms from $3500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23" name="Picture 2" descr="S:\Facility Info\Facility Pictures\Completed\Harborview Chateau\Harborview Chateau - 4 - shared room.JPG"/>
          <p:cNvPicPr/>
          <p:nvPr/>
        </p:nvPicPr>
        <p:blipFill>
          <a:blip r:embed="rId2"/>
          <a:srcRect l="196" t="15638" r="0" b="0"/>
          <a:stretch/>
        </p:blipFill>
        <p:spPr>
          <a:xfrm>
            <a:off x="443520" y="2019240"/>
            <a:ext cx="8315280" cy="46933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Google Shape;438;p60" descr=""/>
          <p:cNvPicPr/>
          <p:nvPr/>
        </p:nvPicPr>
        <p:blipFill>
          <a:blip r:embed="rId1"/>
          <a:stretch/>
        </p:blipFill>
        <p:spPr>
          <a:xfrm>
            <a:off x="6096960" y="199440"/>
            <a:ext cx="2730240" cy="415080"/>
          </a:xfrm>
          <a:prstGeom prst="rect">
            <a:avLst/>
          </a:prstGeom>
          <a:ln w="0">
            <a:noFill/>
          </a:ln>
        </p:spPr>
      </p:pic>
      <p:sp>
        <p:nvSpPr>
          <p:cNvPr id="125" name="PlaceHolder 1"/>
          <p:cNvSpPr>
            <a:spLocks noGrp="1"/>
          </p:cNvSpPr>
          <p:nvPr>
            <p:ph type="title"/>
          </p:nvPr>
        </p:nvSpPr>
        <p:spPr>
          <a:xfrm>
            <a:off x="150480" y="615240"/>
            <a:ext cx="8841240" cy="133488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Alzheimer’s Care</a:t>
            </a:r>
            <a:r>
              <a:rPr b="1" lang="en-US" sz="2400" spc="-1" strike="noStrike">
                <a:solidFill>
                  <a:srgbClr val="ffffff"/>
                </a:solidFill>
                <a:latin typeface="Perpetua"/>
                <a:ea typeface="Source Sans Pro"/>
              </a:rPr>
              <a:t> </a:t>
            </a:r>
            <a:br/>
            <a:r>
              <a:rPr b="0" lang="en-US" sz="2400" spc="-1" strike="noStrike">
                <a:solidFill>
                  <a:srgbClr val="ffffff"/>
                </a:solidFill>
                <a:latin typeface="Perpetua"/>
                <a:ea typeface="Source Sans Pro"/>
              </a:rPr>
              <a:t>Private rooms from $4500</a:t>
            </a:r>
            <a:br/>
            <a:r>
              <a:rPr b="0" lang="en-US" sz="2400" spc="-1" strike="noStrike">
                <a:solidFill>
                  <a:srgbClr val="ffffff"/>
                </a:solidFill>
                <a:latin typeface="Perpetua"/>
                <a:ea typeface="Source Sans Pro"/>
              </a:rPr>
              <a:t>Shared rooms from $3500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26" name="Picture 2" descr="S:\Facility Info\Facility Pictures\Completed\Coronado Retirement Village\Coronado Retirement Village - apartment bedroom 2.jpg"/>
          <p:cNvPicPr/>
          <p:nvPr/>
        </p:nvPicPr>
        <p:blipFill>
          <a:blip r:embed="rId2"/>
          <a:srcRect l="68" t="11382" r="0" b="5680"/>
          <a:stretch/>
        </p:blipFill>
        <p:spPr>
          <a:xfrm>
            <a:off x="419040" y="1958400"/>
            <a:ext cx="8317440" cy="48229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Google Shape;438;p60" descr=""/>
          <p:cNvPicPr/>
          <p:nvPr/>
        </p:nvPicPr>
        <p:blipFill>
          <a:blip r:embed="rId1"/>
          <a:stretch/>
        </p:blipFill>
        <p:spPr>
          <a:xfrm>
            <a:off x="6096960" y="199440"/>
            <a:ext cx="2730240" cy="415080"/>
          </a:xfrm>
          <a:prstGeom prst="rect">
            <a:avLst/>
          </a:prstGeom>
          <a:ln w="0">
            <a:noFill/>
          </a:ln>
        </p:spPr>
      </p:pic>
      <p:sp>
        <p:nvSpPr>
          <p:cNvPr id="128" name="PlaceHolder 1"/>
          <p:cNvSpPr>
            <a:spLocks noGrp="1"/>
          </p:cNvSpPr>
          <p:nvPr>
            <p:ph type="title"/>
          </p:nvPr>
        </p:nvSpPr>
        <p:spPr>
          <a:xfrm>
            <a:off x="165600" y="942840"/>
            <a:ext cx="8841240" cy="1334880"/>
          </a:xfrm>
          <a:prstGeom prst="rect">
            <a:avLst/>
          </a:prstGeom>
          <a:solidFill>
            <a:srgbClr val="2da2bf"/>
          </a:solidFill>
          <a:ln w="0">
            <a:noFill/>
          </a:ln>
          <a:effectLst>
            <a:outerShdw dist="38160" dir="5400000" blurRad="50760" rotWithShape="0">
              <a:srgbClr val="000000">
                <a:alpha val="40000"/>
              </a:srgbClr>
            </a:outerShdw>
          </a:effectLst>
        </p:spPr>
        <p:txBody>
          <a:bodyPr lIns="96480" rIns="96480" tIns="48240" bIns="96480" anchor="ctr">
            <a:noAutofit/>
          </a:bodyPr>
          <a:p>
            <a:pPr algn="ctr">
              <a:lnSpc>
                <a:spcPct val="100000"/>
              </a:lnSpc>
              <a:buNone/>
            </a:pPr>
            <a:r>
              <a:rPr b="0" lang="en-US" sz="4000" spc="-1" strike="noStrike">
                <a:solidFill>
                  <a:srgbClr val="ffffff"/>
                </a:solidFill>
                <a:latin typeface="Perpetua"/>
                <a:ea typeface="Source Sans Pro"/>
              </a:rPr>
              <a:t>Specialty Alzheimer’s/Dementia Care</a:t>
            </a:r>
            <a:endParaRPr b="0" lang="en-US" sz="4000" spc="-1" strike="noStrike">
              <a:latin typeface="Arial"/>
            </a:endParaRPr>
          </a:p>
        </p:txBody>
      </p:sp>
      <p:sp>
        <p:nvSpPr>
          <p:cNvPr id="129" name="TextBox 1"/>
          <p:cNvSpPr/>
          <p:nvPr/>
        </p:nvSpPr>
        <p:spPr>
          <a:xfrm>
            <a:off x="1082160" y="2537640"/>
            <a:ext cx="6963840" cy="3009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600" spc="-1" strike="noStrike">
                <a:solidFill>
                  <a:srgbClr val="000000"/>
                </a:solidFill>
                <a:latin typeface="Perpetua"/>
                <a:ea typeface="Arial"/>
              </a:rPr>
              <a:t>Specialty Alzheimer’s/Dementia Communities </a:t>
            </a:r>
            <a:r>
              <a:rPr b="0" lang="en-US" sz="1600" spc="-1" strike="noStrike">
                <a:solidFill>
                  <a:srgbClr val="000000"/>
                </a:solidFill>
                <a:latin typeface="Perpetua"/>
                <a:ea typeface="Arial"/>
              </a:rPr>
              <a:t>focus their services on those who have more severe Dementia symptoms, and it’s related behaviors such as: agitation, wandering, exit seeking, yelling, sexual behaviors, etc. While they do specialize in behaviors, they will require that aggressive behaviors such as kicking, hitting, biting, and more severe sexual advances be treated with appropriate medications, and their behaviors to be stable prior to admission.</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0" lang="en-US" sz="1600" spc="-1" strike="noStrike">
                <a:solidFill>
                  <a:srgbClr val="000000"/>
                </a:solidFill>
                <a:latin typeface="Perpetua"/>
                <a:ea typeface="Arial"/>
              </a:rPr>
              <a:t>These Communities have a higher staff ratio to provide more one-on-one care than a standard Memory Care Community. Some have Psychiatrists on site, Geriatric Physician’s,  and Behavioral Nurses.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Google Shape;438;p60" descr=""/>
          <p:cNvPicPr/>
          <p:nvPr/>
        </p:nvPicPr>
        <p:blipFill>
          <a:blip r:embed="rId1"/>
          <a:stretch/>
        </p:blipFill>
        <p:spPr>
          <a:xfrm>
            <a:off x="6096960" y="199440"/>
            <a:ext cx="2730240" cy="415080"/>
          </a:xfrm>
          <a:prstGeom prst="rect">
            <a:avLst/>
          </a:prstGeom>
          <a:ln w="0">
            <a:noFill/>
          </a:ln>
        </p:spPr>
      </p:pic>
      <p:pic>
        <p:nvPicPr>
          <p:cNvPr id="131" name="Picture 2" descr="S:\Facility Info\Facility Pictures\Completed\ActivCare at 4S Ranch\ActivCare at 4S Ranch - 1 - front view.JPG"/>
          <p:cNvPicPr/>
          <p:nvPr/>
        </p:nvPicPr>
        <p:blipFill>
          <a:blip r:embed="rId2"/>
          <a:stretch/>
        </p:blipFill>
        <p:spPr>
          <a:xfrm>
            <a:off x="261720" y="216360"/>
            <a:ext cx="4845600" cy="3620520"/>
          </a:xfrm>
          <a:prstGeom prst="rect">
            <a:avLst/>
          </a:prstGeom>
          <a:ln w="0">
            <a:noFill/>
          </a:ln>
        </p:spPr>
      </p:pic>
      <p:pic>
        <p:nvPicPr>
          <p:cNvPr id="132" name="Picture 3" descr="S:\Facility Info\Facility Pictures\Completed\ActivCare at 4S Ranch\ActivCare at 4S Ranch - 5 - apartment.JPG"/>
          <p:cNvPicPr/>
          <p:nvPr/>
        </p:nvPicPr>
        <p:blipFill>
          <a:blip r:embed="rId3"/>
          <a:stretch/>
        </p:blipFill>
        <p:spPr>
          <a:xfrm>
            <a:off x="4176000" y="3909240"/>
            <a:ext cx="4884120" cy="2870280"/>
          </a:xfrm>
          <a:prstGeom prst="rect">
            <a:avLst/>
          </a:prstGeom>
          <a:ln w="0">
            <a:noFill/>
          </a:ln>
        </p:spPr>
      </p:pic>
      <p:sp>
        <p:nvSpPr>
          <p:cNvPr id="133" name="PlaceHolder 1"/>
          <p:cNvSpPr>
            <a:spLocks noGrp="1"/>
          </p:cNvSpPr>
          <p:nvPr>
            <p:ph type="title"/>
          </p:nvPr>
        </p:nvSpPr>
        <p:spPr>
          <a:xfrm>
            <a:off x="5302440" y="941760"/>
            <a:ext cx="3657960" cy="264240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Alzheimer’s Care – </a:t>
            </a:r>
            <a:r>
              <a:rPr b="1" lang="en-US" sz="2400" spc="-1" strike="noStrike" u="sng">
                <a:solidFill>
                  <a:srgbClr val="ffffff"/>
                </a:solidFill>
                <a:uFillTx/>
                <a:latin typeface="Perpetua"/>
                <a:ea typeface="Source Sans Pro"/>
              </a:rPr>
              <a:t>Specialty Care</a:t>
            </a:r>
            <a:br/>
            <a:r>
              <a:rPr b="0" lang="en-US" sz="2400" spc="-1" strike="noStrike">
                <a:solidFill>
                  <a:srgbClr val="ffffff"/>
                </a:solidFill>
                <a:latin typeface="Perpetua"/>
                <a:ea typeface="Source Sans Pro"/>
              </a:rPr>
              <a:t>Private rooms from $5500</a:t>
            </a:r>
            <a:br/>
            <a:r>
              <a:rPr b="0" lang="en-US" sz="2400" spc="-1" strike="noStrike">
                <a:solidFill>
                  <a:srgbClr val="ffffff"/>
                </a:solidFill>
                <a:latin typeface="Perpetua"/>
                <a:ea typeface="Source Sans Pro"/>
              </a:rPr>
              <a:t>Shared rooms from $5000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34" name="Picture 5" descr="S:\Facility Info\Facility Pictures\Completed\ActivCare at 4S Ranch\ActivCare at 4S Ranch - 6 - patio.JPG"/>
          <p:cNvPicPr/>
          <p:nvPr/>
        </p:nvPicPr>
        <p:blipFill>
          <a:blip r:embed="rId4"/>
          <a:stretch/>
        </p:blipFill>
        <p:spPr>
          <a:xfrm>
            <a:off x="231480" y="4200480"/>
            <a:ext cx="3880800" cy="22874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Google Shape;438;p60" descr=""/>
          <p:cNvPicPr/>
          <p:nvPr/>
        </p:nvPicPr>
        <p:blipFill>
          <a:blip r:embed="rId1"/>
          <a:stretch/>
        </p:blipFill>
        <p:spPr>
          <a:xfrm>
            <a:off x="6096960" y="199440"/>
            <a:ext cx="2730240" cy="415080"/>
          </a:xfrm>
          <a:prstGeom prst="rect">
            <a:avLst/>
          </a:prstGeom>
          <a:ln w="0">
            <a:noFill/>
          </a:ln>
        </p:spPr>
      </p:pic>
      <p:sp>
        <p:nvSpPr>
          <p:cNvPr id="136" name="PlaceHolder 1"/>
          <p:cNvSpPr>
            <a:spLocks noGrp="1"/>
          </p:cNvSpPr>
          <p:nvPr>
            <p:ph type="title"/>
          </p:nvPr>
        </p:nvSpPr>
        <p:spPr>
          <a:xfrm>
            <a:off x="5401440" y="1106280"/>
            <a:ext cx="3657960" cy="2633040"/>
          </a:xfrm>
          <a:prstGeom prst="rect">
            <a:avLst/>
          </a:prstGeom>
          <a:solidFill>
            <a:srgbClr val="2da2bf"/>
          </a:solidFill>
          <a:ln w="0">
            <a:noFill/>
          </a:ln>
        </p:spPr>
        <p:txBody>
          <a:bodyPr lIns="96480" rIns="96480" tIns="48240" bIns="96480" anchor="ctr">
            <a:noAutofit/>
          </a:bodyPr>
          <a:p>
            <a:pPr algn="ctr">
              <a:lnSpc>
                <a:spcPct val="100000"/>
              </a:lnSpc>
              <a:buNone/>
            </a:pPr>
            <a:r>
              <a:rPr b="1" lang="en-US" sz="2400" spc="-1" strike="noStrike">
                <a:solidFill>
                  <a:srgbClr val="ffffff"/>
                </a:solidFill>
                <a:latin typeface="Perpetua"/>
                <a:ea typeface="Source Sans Pro"/>
              </a:rPr>
              <a:t>Alzheimer’s Care – </a:t>
            </a:r>
            <a:r>
              <a:rPr b="1" lang="en-US" sz="2400" spc="-1" strike="noStrike" u="sng">
                <a:solidFill>
                  <a:srgbClr val="ffffff"/>
                </a:solidFill>
                <a:uFillTx/>
                <a:latin typeface="Perpetua"/>
                <a:ea typeface="Source Sans Pro"/>
              </a:rPr>
              <a:t>Specialty Care</a:t>
            </a:r>
            <a:br/>
            <a:r>
              <a:rPr b="0" lang="en-US" sz="2400" spc="-1" strike="noStrike">
                <a:solidFill>
                  <a:srgbClr val="ffffff"/>
                </a:solidFill>
                <a:latin typeface="Perpetua"/>
                <a:ea typeface="Source Sans Pro"/>
              </a:rPr>
              <a:t>Private rooms from $5500</a:t>
            </a:r>
            <a:br/>
            <a:r>
              <a:rPr b="0" lang="en-US" sz="2400" spc="-1" strike="noStrike">
                <a:solidFill>
                  <a:srgbClr val="ffffff"/>
                </a:solidFill>
                <a:latin typeface="Perpetua"/>
                <a:ea typeface="Source Sans Pro"/>
              </a:rPr>
              <a:t>Shared rooms from $5000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37" name="Picture 2" descr="S:\Facility Info\Facility Pictures\Completed\Silverado Senior Living - Escondido\Silverado Senior Living - Escondido - 1 - front view.JPG"/>
          <p:cNvPicPr/>
          <p:nvPr/>
        </p:nvPicPr>
        <p:blipFill>
          <a:blip r:embed="rId2"/>
          <a:stretch/>
        </p:blipFill>
        <p:spPr>
          <a:xfrm>
            <a:off x="68760" y="99000"/>
            <a:ext cx="5280120" cy="3959640"/>
          </a:xfrm>
          <a:prstGeom prst="rect">
            <a:avLst/>
          </a:prstGeom>
          <a:ln w="0">
            <a:noFill/>
          </a:ln>
        </p:spPr>
      </p:pic>
      <p:pic>
        <p:nvPicPr>
          <p:cNvPr id="138" name="Picture 3" descr="S:\Facility Info\Facility Pictures\Completed\Silverado Senior Living - Escondido\Silverado Senior Living - Escondido - 4 - shared room.JPG"/>
          <p:cNvPicPr/>
          <p:nvPr/>
        </p:nvPicPr>
        <p:blipFill>
          <a:blip r:embed="rId3"/>
          <a:srcRect l="0" t="0" r="1829" b="0"/>
          <a:stretch/>
        </p:blipFill>
        <p:spPr>
          <a:xfrm>
            <a:off x="68760" y="4198680"/>
            <a:ext cx="2811240" cy="2285280"/>
          </a:xfrm>
          <a:prstGeom prst="rect">
            <a:avLst/>
          </a:prstGeom>
          <a:ln w="0">
            <a:noFill/>
          </a:ln>
        </p:spPr>
      </p:pic>
      <p:pic>
        <p:nvPicPr>
          <p:cNvPr id="139" name="Picture 4" descr="S:\Facility Info\Facility Pictures\Completed\Silverado Senior Living - Escondido\Silverado Senior Living - Escondido - 3 - private room.JPG"/>
          <p:cNvPicPr/>
          <p:nvPr/>
        </p:nvPicPr>
        <p:blipFill>
          <a:blip r:embed="rId4"/>
          <a:srcRect l="775" t="0" r="0" b="0"/>
          <a:stretch/>
        </p:blipFill>
        <p:spPr>
          <a:xfrm>
            <a:off x="2986920" y="4198680"/>
            <a:ext cx="2948400" cy="2285280"/>
          </a:xfrm>
          <a:prstGeom prst="rect">
            <a:avLst/>
          </a:prstGeom>
          <a:ln w="0">
            <a:noFill/>
          </a:ln>
        </p:spPr>
      </p:pic>
      <p:pic>
        <p:nvPicPr>
          <p:cNvPr id="140" name="Picture 5" descr="S:\Facility Info\Facility Pictures\Completed\Silverado Senior Living - Escondido\Silverado Senior Living - Escondido - 5 - gazebo.JPG"/>
          <p:cNvPicPr/>
          <p:nvPr/>
        </p:nvPicPr>
        <p:blipFill>
          <a:blip r:embed="rId5"/>
          <a:stretch/>
        </p:blipFill>
        <p:spPr>
          <a:xfrm>
            <a:off x="6012360" y="4198680"/>
            <a:ext cx="3047400" cy="22852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Google Shape;438;p60" descr=""/>
          <p:cNvPicPr/>
          <p:nvPr/>
        </p:nvPicPr>
        <p:blipFill>
          <a:blip r:embed="rId1"/>
          <a:stretch/>
        </p:blipFill>
        <p:spPr>
          <a:xfrm>
            <a:off x="6096960" y="199440"/>
            <a:ext cx="2730240" cy="415080"/>
          </a:xfrm>
          <a:prstGeom prst="rect">
            <a:avLst/>
          </a:prstGeom>
          <a:ln w="0">
            <a:noFill/>
          </a:ln>
        </p:spPr>
      </p:pic>
      <p:sp>
        <p:nvSpPr>
          <p:cNvPr id="142" name="PlaceHolder 1"/>
          <p:cNvSpPr>
            <a:spLocks noGrp="1"/>
          </p:cNvSpPr>
          <p:nvPr>
            <p:ph type="title"/>
          </p:nvPr>
        </p:nvSpPr>
        <p:spPr>
          <a:xfrm>
            <a:off x="150480" y="965520"/>
            <a:ext cx="8841240" cy="1334880"/>
          </a:xfrm>
          <a:prstGeom prst="rect">
            <a:avLst/>
          </a:prstGeom>
          <a:solidFill>
            <a:srgbClr val="2da2bf"/>
          </a:solidFill>
          <a:ln w="0">
            <a:noFill/>
          </a:ln>
        </p:spPr>
        <p:txBody>
          <a:bodyPr lIns="96480" rIns="96480" tIns="48240" bIns="96480" anchor="ctr">
            <a:noAutofit/>
          </a:bodyPr>
          <a:p>
            <a:pPr algn="ctr">
              <a:lnSpc>
                <a:spcPct val="100000"/>
              </a:lnSpc>
              <a:buNone/>
            </a:pPr>
            <a:r>
              <a:rPr b="0" lang="en-US" sz="4300" spc="-1" strike="noStrike">
                <a:solidFill>
                  <a:srgbClr val="ffffff"/>
                </a:solidFill>
                <a:latin typeface="Perpetua"/>
                <a:ea typeface="Source Sans Pro"/>
              </a:rPr>
              <a:t>Funding</a:t>
            </a:r>
            <a:endParaRPr b="0" lang="en-US" sz="4300" spc="-1" strike="noStrike">
              <a:latin typeface="Arial"/>
            </a:endParaRPr>
          </a:p>
        </p:txBody>
      </p:sp>
      <p:sp>
        <p:nvSpPr>
          <p:cNvPr id="143" name="Google Shape;880;p110"/>
          <p:cNvSpPr/>
          <p:nvPr/>
        </p:nvSpPr>
        <p:spPr>
          <a:xfrm>
            <a:off x="861120" y="2457360"/>
            <a:ext cx="7543080" cy="317304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buClr>
                <a:srgbClr val="227a8f"/>
              </a:buClr>
              <a:buFont typeface="Arial"/>
              <a:buChar char="•"/>
            </a:pPr>
            <a:r>
              <a:rPr b="0" lang="en-US" sz="2000" spc="-1" strike="noStrike">
                <a:solidFill>
                  <a:srgbClr val="000000"/>
                </a:solidFill>
                <a:latin typeface="Perpetua"/>
                <a:ea typeface="Questrial"/>
              </a:rPr>
              <a:t>RCFE’s are primarily PRIVATELY FUNDED by the Patient</a:t>
            </a:r>
            <a:endParaRPr b="0" lang="en-US" sz="2000" spc="-1" strike="noStrike">
              <a:latin typeface="Arial"/>
            </a:endParaRPr>
          </a:p>
          <a:p>
            <a:pPr>
              <a:lnSpc>
                <a:spcPct val="100000"/>
              </a:lnSpc>
              <a:buNone/>
            </a:pPr>
            <a:r>
              <a:rPr b="0" lang="en-US" sz="1400" spc="-1" strike="noStrike">
                <a:solidFill>
                  <a:srgbClr val="227a8f"/>
                </a:solidFill>
                <a:latin typeface="Perpetua"/>
                <a:ea typeface="Questrial"/>
              </a:rPr>
              <a:t>	</a:t>
            </a:r>
            <a:r>
              <a:rPr b="0" lang="en-US" sz="1400" spc="-1" strike="noStrike">
                <a:solidFill>
                  <a:srgbClr val="000000"/>
                </a:solidFill>
                <a:latin typeface="Perpetua"/>
                <a:ea typeface="Questrial"/>
              </a:rPr>
              <a:t>(Not covered by Medicare or Medi-Cal)</a:t>
            </a:r>
            <a:endParaRPr b="0" lang="en-US" sz="14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Long-term Care Insurance</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Supplemental Security Income (SSI/SSP)</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Veteran’s Aid and Attendance Pension Benefit</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Family supplementing care costs</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Reverse Mortgage, Secured Lines of Credit</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Assisted Living Waiver Program (ALW) through Medi-Cal </a:t>
            </a:r>
            <a:r>
              <a:rPr b="0" lang="en-US" sz="1600" spc="-1" strike="noStrike">
                <a:solidFill>
                  <a:srgbClr val="000000"/>
                </a:solidFill>
                <a:latin typeface="Perpetua"/>
                <a:ea typeface="Questrial"/>
              </a:rPr>
              <a:t>– </a:t>
            </a:r>
            <a:r>
              <a:rPr b="0" lang="en-US" sz="1400" spc="-1" strike="noStrike">
                <a:solidFill>
                  <a:srgbClr val="ff0000"/>
                </a:solidFill>
                <a:latin typeface="Perpetua"/>
                <a:ea typeface="Questrial"/>
              </a:rPr>
              <a:t>Currently, this program has a near 2 year waiting list to apply.</a:t>
            </a:r>
            <a:endParaRPr b="0" lang="en-US" sz="1400" spc="-1" strike="noStrike">
              <a:latin typeface="Arial"/>
            </a:endParaRPr>
          </a:p>
        </p:txBody>
      </p:sp>
      <p:sp>
        <p:nvSpPr>
          <p:cNvPr id="144" name="Google Shape;891;p111"/>
          <p:cNvSpPr/>
          <p:nvPr/>
        </p:nvSpPr>
        <p:spPr>
          <a:xfrm>
            <a:off x="152280" y="6386400"/>
            <a:ext cx="8914680" cy="262800"/>
          </a:xfrm>
          <a:prstGeom prst="rect">
            <a:avLst/>
          </a:prstGeom>
          <a:noFill/>
          <a:ln w="0">
            <a:noFill/>
          </a:ln>
        </p:spPr>
        <p:style>
          <a:lnRef idx="0"/>
          <a:fillRef idx="0"/>
          <a:effectRef idx="0"/>
          <a:fontRef idx="minor"/>
        </p:style>
        <p:txBody>
          <a:bodyPr lIns="90000" rIns="90000" tIns="45000" bIns="45000" anchor="t">
            <a:noAutofit/>
          </a:bodyPr>
          <a:p>
            <a:pPr algn="ctr">
              <a:lnSpc>
                <a:spcPct val="127000"/>
              </a:lnSpc>
              <a:buNone/>
              <a:tabLst>
                <a:tab algn="l" pos="0"/>
              </a:tabLst>
            </a:pPr>
            <a:r>
              <a:rPr b="0" lang="en-US" sz="1200" spc="-1" strike="noStrike" baseline="30000">
                <a:solidFill>
                  <a:srgbClr val="7f7f7f"/>
                </a:solidFill>
                <a:latin typeface="Perpetua"/>
                <a:ea typeface="Questrial"/>
              </a:rPr>
              <a:t>*Care Placement does not advise on any legal, financial or personal income tax requirements or issues. We recommend clients</a:t>
            </a:r>
            <a:r>
              <a:rPr b="0" lang="en-US" sz="1200" spc="-1" strike="noStrike">
                <a:solidFill>
                  <a:srgbClr val="7f7f7f"/>
                </a:solidFill>
                <a:latin typeface="Perpetua"/>
                <a:ea typeface="Questrial"/>
              </a:rPr>
              <a:t> </a:t>
            </a:r>
            <a:r>
              <a:rPr b="0" lang="en-US" sz="1200" spc="-1" strike="noStrike" baseline="30000">
                <a:solidFill>
                  <a:srgbClr val="7f7f7f"/>
                </a:solidFill>
                <a:latin typeface="Perpetua"/>
                <a:ea typeface="Questrial"/>
              </a:rPr>
              <a:t>speak with a licensed professional for help in determining which financial option is best for them. </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Google Shape;438;p60" descr=""/>
          <p:cNvPicPr/>
          <p:nvPr/>
        </p:nvPicPr>
        <p:blipFill>
          <a:blip r:embed="rId1"/>
          <a:stretch/>
        </p:blipFill>
        <p:spPr>
          <a:xfrm>
            <a:off x="6096960" y="199440"/>
            <a:ext cx="2730240" cy="415080"/>
          </a:xfrm>
          <a:prstGeom prst="rect">
            <a:avLst/>
          </a:prstGeom>
          <a:ln w="0">
            <a:noFill/>
          </a:ln>
        </p:spPr>
      </p:pic>
      <p:pic>
        <p:nvPicPr>
          <p:cNvPr id="146" name="Picture 1" descr=""/>
          <p:cNvPicPr/>
          <p:nvPr/>
        </p:nvPicPr>
        <p:blipFill>
          <a:blip r:embed="rId2"/>
          <a:stretch/>
        </p:blipFill>
        <p:spPr>
          <a:xfrm>
            <a:off x="4271040" y="716400"/>
            <a:ext cx="4715280" cy="6051240"/>
          </a:xfrm>
          <a:prstGeom prst="rect">
            <a:avLst/>
          </a:prstGeom>
          <a:ln w="0">
            <a:noFill/>
          </a:ln>
        </p:spPr>
      </p:pic>
      <p:sp>
        <p:nvSpPr>
          <p:cNvPr id="147" name="PlaceHolder 1"/>
          <p:cNvSpPr>
            <a:spLocks noGrp="1"/>
          </p:cNvSpPr>
          <p:nvPr>
            <p:ph type="title"/>
          </p:nvPr>
        </p:nvSpPr>
        <p:spPr>
          <a:xfrm>
            <a:off x="318960" y="713160"/>
            <a:ext cx="3704760" cy="1636560"/>
          </a:xfrm>
          <a:prstGeom prst="rect">
            <a:avLst/>
          </a:prstGeom>
          <a:solidFill>
            <a:srgbClr val="2da2bf"/>
          </a:solidFill>
          <a:ln w="0">
            <a:noFill/>
          </a:ln>
        </p:spPr>
        <p:txBody>
          <a:bodyPr lIns="96480" rIns="96480" tIns="48240" bIns="96480" anchor="ctr">
            <a:noAutofit/>
          </a:bodyPr>
          <a:p>
            <a:pPr algn="ctr">
              <a:lnSpc>
                <a:spcPct val="100000"/>
              </a:lnSpc>
              <a:buNone/>
            </a:pPr>
            <a:r>
              <a:rPr b="0" lang="en-US" sz="3600" spc="-1" strike="noStrike">
                <a:solidFill>
                  <a:srgbClr val="ffffff"/>
                </a:solidFill>
                <a:latin typeface="Perpetua"/>
                <a:ea typeface="Source Sans Pro"/>
              </a:rPr>
              <a:t>Independent Living Facilities (ILF)</a:t>
            </a:r>
            <a:endParaRPr b="0" lang="en-US" sz="3600" spc="-1" strike="noStrike">
              <a:latin typeface="Arial"/>
            </a:endParaRPr>
          </a:p>
        </p:txBody>
      </p:sp>
      <p:sp>
        <p:nvSpPr>
          <p:cNvPr id="148" name="Google Shape;948;p118"/>
          <p:cNvSpPr/>
          <p:nvPr/>
        </p:nvSpPr>
        <p:spPr>
          <a:xfrm>
            <a:off x="182880" y="2484720"/>
            <a:ext cx="3976920" cy="325296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550"/>
              </a:spcBef>
              <a:buClr>
                <a:srgbClr val="227a8f"/>
              </a:buClr>
              <a:buFont typeface="Arial"/>
              <a:buChar char="•"/>
            </a:pPr>
            <a:r>
              <a:rPr b="0" lang="en-US" sz="1600" spc="-1" strike="noStrike">
                <a:solidFill>
                  <a:srgbClr val="000000"/>
                </a:solidFill>
                <a:latin typeface="Perpetua"/>
                <a:ea typeface="Questrial"/>
              </a:rPr>
              <a:t>Independent Living Facilities are </a:t>
            </a:r>
            <a:r>
              <a:rPr b="0" lang="en-US" sz="1600" spc="-1" strike="noStrike" u="sng">
                <a:solidFill>
                  <a:srgbClr val="000000"/>
                </a:solidFill>
                <a:uFillTx/>
                <a:latin typeface="Perpetua"/>
                <a:ea typeface="Questrial"/>
              </a:rPr>
              <a:t>UNLICENSED</a:t>
            </a:r>
            <a:r>
              <a:rPr b="0" lang="en-US" sz="1600" spc="-1" strike="noStrike">
                <a:solidFill>
                  <a:srgbClr val="000000"/>
                </a:solidFill>
                <a:latin typeface="Perpetua"/>
                <a:ea typeface="Questrial"/>
              </a:rPr>
              <a:t>. ILFs serve residents that do not need any daily care assistance, supervision, or medication management. There are around 130 ILF homes in San Diego, with many homes closing and opening regularly.</a:t>
            </a:r>
            <a:endParaRPr b="0" lang="en-US" sz="1600" spc="-1" strike="noStrike">
              <a:latin typeface="Arial"/>
            </a:endParaRPr>
          </a:p>
          <a:p>
            <a:pPr lvl="1" marL="652320" indent="-285840">
              <a:lnSpc>
                <a:spcPct val="100000"/>
              </a:lnSpc>
              <a:spcBef>
                <a:spcPts val="550"/>
              </a:spcBef>
              <a:buClr>
                <a:srgbClr val="227a8f"/>
              </a:buClr>
              <a:buFont typeface="Arial"/>
              <a:buChar char="•"/>
            </a:pPr>
            <a:r>
              <a:rPr b="0" lang="en-US" sz="1600" spc="-1" strike="noStrike">
                <a:solidFill>
                  <a:srgbClr val="000000"/>
                </a:solidFill>
                <a:latin typeface="Perpetua"/>
                <a:ea typeface="Questrial"/>
              </a:rPr>
              <a:t>Paid Utilities</a:t>
            </a:r>
            <a:endParaRPr b="0" lang="en-US" sz="1600" spc="-1" strike="noStrike">
              <a:latin typeface="Arial"/>
            </a:endParaRPr>
          </a:p>
          <a:p>
            <a:pPr lvl="1" marL="652320" indent="-285840">
              <a:lnSpc>
                <a:spcPct val="100000"/>
              </a:lnSpc>
              <a:spcBef>
                <a:spcPts val="550"/>
              </a:spcBef>
              <a:buClr>
                <a:srgbClr val="227a8f"/>
              </a:buClr>
              <a:buFont typeface="Arial"/>
              <a:buChar char="•"/>
            </a:pPr>
            <a:r>
              <a:rPr b="0" lang="en-US" sz="1600" spc="-1" strike="noStrike">
                <a:solidFill>
                  <a:srgbClr val="000000"/>
                </a:solidFill>
                <a:latin typeface="Perpetua"/>
                <a:ea typeface="Questrial"/>
              </a:rPr>
              <a:t>Meals provided at some locations. May require an additional monthly fee.</a:t>
            </a:r>
            <a:endParaRPr b="0" lang="en-US" sz="1600" spc="-1" strike="noStrike">
              <a:latin typeface="Arial"/>
            </a:endParaRPr>
          </a:p>
          <a:p>
            <a:pPr lvl="1" marL="652320" indent="-285840">
              <a:lnSpc>
                <a:spcPct val="100000"/>
              </a:lnSpc>
              <a:spcBef>
                <a:spcPts val="550"/>
              </a:spcBef>
              <a:buClr>
                <a:srgbClr val="227a8f"/>
              </a:buClr>
              <a:buFont typeface="Arial"/>
              <a:buChar char="•"/>
            </a:pPr>
            <a:r>
              <a:rPr b="0" lang="en-US" sz="1600" spc="-1" strike="noStrike">
                <a:solidFill>
                  <a:srgbClr val="000000"/>
                </a:solidFill>
                <a:latin typeface="Perpetua"/>
                <a:ea typeface="Questrial"/>
              </a:rPr>
              <a:t>Access to laundry room.</a:t>
            </a:r>
            <a:endParaRPr b="0" lang="en-US" sz="1600" spc="-1" strike="noStrike">
              <a:latin typeface="Arial"/>
            </a:endParaRPr>
          </a:p>
          <a:p>
            <a:pPr>
              <a:lnSpc>
                <a:spcPct val="100000"/>
              </a:lnSpc>
              <a:buNone/>
            </a:pPr>
            <a:endParaRPr b="0" lang="en-US" sz="1600" spc="-1" strike="noStrike">
              <a:latin typeface="Arial"/>
            </a:endParaRPr>
          </a:p>
        </p:txBody>
      </p:sp>
      <p:sp>
        <p:nvSpPr>
          <p:cNvPr id="149" name="TextBox 8"/>
          <p:cNvSpPr/>
          <p:nvPr/>
        </p:nvSpPr>
        <p:spPr>
          <a:xfrm>
            <a:off x="270360" y="5937120"/>
            <a:ext cx="3801600" cy="821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600" spc="-1" strike="noStrike">
                <a:solidFill>
                  <a:srgbClr val="000000"/>
                </a:solidFill>
                <a:latin typeface="Arial"/>
                <a:ea typeface="Arial"/>
              </a:rPr>
              <a:t>*For Regulations - See California Title 22 - RCFE- 87107 section 4. Which States: The following shall be allowed to operate without being licensed as a residential care facility for the elderly: Any house,</a:t>
            </a:r>
            <a:endParaRPr b="0" lang="en-US" sz="600" spc="-1" strike="noStrike">
              <a:latin typeface="Arial"/>
            </a:endParaRPr>
          </a:p>
          <a:p>
            <a:pPr>
              <a:lnSpc>
                <a:spcPct val="100000"/>
              </a:lnSpc>
              <a:buNone/>
            </a:pPr>
            <a:r>
              <a:rPr b="0" lang="en-US" sz="600" spc="-1" strike="noStrike">
                <a:solidFill>
                  <a:srgbClr val="000000"/>
                </a:solidFill>
                <a:latin typeface="Arial"/>
                <a:ea typeface="Arial"/>
              </a:rPr>
              <a:t>institution, hotel or other similar place that supplies board and room only, or room only, or board only, if no element of care and/or supervision, as defined by this chapter, is provided, made available, or</a:t>
            </a:r>
            <a:endParaRPr b="0" lang="en-US" sz="600" spc="-1" strike="noStrike">
              <a:latin typeface="Arial"/>
            </a:endParaRPr>
          </a:p>
          <a:p>
            <a:pPr>
              <a:lnSpc>
                <a:spcPct val="100000"/>
              </a:lnSpc>
              <a:buNone/>
            </a:pPr>
            <a:r>
              <a:rPr b="0" lang="en-US" sz="600" spc="-1" strike="noStrike">
                <a:solidFill>
                  <a:srgbClr val="000000"/>
                </a:solidFill>
                <a:latin typeface="Arial"/>
                <a:ea typeface="Arial"/>
              </a:rPr>
              <a:t>contractually promised, such as in a life care agreement or program agreement with a facility. However, this shall not preclude care and/or supervision provided for brief and irregular periods of time for</a:t>
            </a:r>
            <a:endParaRPr b="0" lang="en-US" sz="600" spc="-1" strike="noStrike">
              <a:latin typeface="Arial"/>
            </a:endParaRPr>
          </a:p>
          <a:p>
            <a:pPr>
              <a:lnSpc>
                <a:spcPct val="100000"/>
              </a:lnSpc>
              <a:buNone/>
            </a:pPr>
            <a:r>
              <a:rPr b="0" lang="en-US" sz="600" spc="-1" strike="noStrike">
                <a:solidFill>
                  <a:srgbClr val="000000"/>
                </a:solidFill>
                <a:latin typeface="Arial"/>
                <a:ea typeface="Arial"/>
              </a:rPr>
              <a:t>reasons such as temporary illnesses or emergencies provided that such is determined to be minor and temporary and does not require twenty-four (24) hours supervision of the resident(s).</a:t>
            </a:r>
            <a:endParaRPr b="0" lang="en-US" sz="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Google Shape;438;p60" descr=""/>
          <p:cNvPicPr/>
          <p:nvPr/>
        </p:nvPicPr>
        <p:blipFill>
          <a:blip r:embed="rId1"/>
          <a:stretch/>
        </p:blipFill>
        <p:spPr>
          <a:xfrm>
            <a:off x="6096960" y="199440"/>
            <a:ext cx="2730240" cy="415080"/>
          </a:xfrm>
          <a:prstGeom prst="rect">
            <a:avLst/>
          </a:prstGeom>
          <a:ln w="0">
            <a:noFill/>
          </a:ln>
        </p:spPr>
      </p:pic>
      <p:sp>
        <p:nvSpPr>
          <p:cNvPr id="151" name="PlaceHolder 1"/>
          <p:cNvSpPr>
            <a:spLocks noGrp="1"/>
          </p:cNvSpPr>
          <p:nvPr>
            <p:ph type="title"/>
          </p:nvPr>
        </p:nvSpPr>
        <p:spPr>
          <a:xfrm>
            <a:off x="150480" y="877680"/>
            <a:ext cx="8841240" cy="1215720"/>
          </a:xfrm>
          <a:prstGeom prst="rect">
            <a:avLst/>
          </a:prstGeom>
          <a:solidFill>
            <a:srgbClr val="2da2bf"/>
          </a:solidFill>
          <a:ln w="0">
            <a:noFill/>
          </a:ln>
        </p:spPr>
        <p:txBody>
          <a:bodyPr lIns="96480" rIns="96480" tIns="48240" bIns="96480" anchor="ctr">
            <a:noAutofit/>
          </a:bodyPr>
          <a:p>
            <a:pPr algn="ctr">
              <a:lnSpc>
                <a:spcPct val="100000"/>
              </a:lnSpc>
              <a:buNone/>
            </a:pPr>
            <a:r>
              <a:rPr b="0" lang="en-US" sz="4300" spc="-1" strike="noStrike">
                <a:solidFill>
                  <a:srgbClr val="ffffff"/>
                </a:solidFill>
                <a:latin typeface="Perpetua"/>
                <a:ea typeface="Source Sans Pro"/>
              </a:rPr>
              <a:t>When to contact Care Placement</a:t>
            </a:r>
            <a:endParaRPr b="0" lang="en-US" sz="4300" spc="-1" strike="noStrike">
              <a:latin typeface="Arial"/>
            </a:endParaRPr>
          </a:p>
        </p:txBody>
      </p:sp>
      <p:sp>
        <p:nvSpPr>
          <p:cNvPr id="152" name="TextBox 1"/>
          <p:cNvSpPr/>
          <p:nvPr/>
        </p:nvSpPr>
        <p:spPr>
          <a:xfrm>
            <a:off x="856800" y="2224800"/>
            <a:ext cx="7451280" cy="3503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000" spc="-1" strike="noStrike">
                <a:solidFill>
                  <a:srgbClr val="000000"/>
                </a:solidFill>
                <a:latin typeface="Perpetua"/>
                <a:ea typeface="Arial"/>
              </a:rPr>
              <a:t>When it is determined that a patient will be needing care and supervision after discharge, contact Care Placement.</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1800" spc="-1" strike="noStrike">
                <a:solidFill>
                  <a:srgbClr val="000000"/>
                </a:solidFill>
                <a:latin typeface="Perpetua"/>
                <a:ea typeface="Arial"/>
              </a:rPr>
              <a:t>Care Placement will then discuss what options are available to the patient based on their needs, whether it be going home with In Home care assistance, family support, or relocation into an RCFE. We will also review their finances to see what resources are available to the patient and their family. If the patient is discharged to a SNF for rehabilitation, we will follow their progress at the SNF to help aid the patient and their family in planning for the next step.</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Google Shape;438;p60" descr=""/>
          <p:cNvPicPr/>
          <p:nvPr/>
        </p:nvPicPr>
        <p:blipFill>
          <a:blip r:embed="rId1"/>
          <a:stretch/>
        </p:blipFill>
        <p:spPr>
          <a:xfrm>
            <a:off x="6096960" y="199440"/>
            <a:ext cx="2730240" cy="415080"/>
          </a:xfrm>
          <a:prstGeom prst="rect">
            <a:avLst/>
          </a:prstGeom>
          <a:ln w="0">
            <a:noFill/>
          </a:ln>
        </p:spPr>
      </p:pic>
      <p:sp>
        <p:nvSpPr>
          <p:cNvPr id="154" name="PlaceHolder 1"/>
          <p:cNvSpPr>
            <a:spLocks noGrp="1"/>
          </p:cNvSpPr>
          <p:nvPr>
            <p:ph type="title"/>
          </p:nvPr>
        </p:nvSpPr>
        <p:spPr>
          <a:xfrm>
            <a:off x="150480" y="804600"/>
            <a:ext cx="8841240" cy="1398600"/>
          </a:xfrm>
          <a:prstGeom prst="rect">
            <a:avLst/>
          </a:prstGeom>
          <a:solidFill>
            <a:srgbClr val="2da2bf"/>
          </a:solidFill>
          <a:ln w="0">
            <a:noFill/>
          </a:ln>
        </p:spPr>
        <p:txBody>
          <a:bodyPr lIns="96480" rIns="96480" tIns="48240" bIns="96480" anchor="ctr">
            <a:noAutofit/>
          </a:bodyPr>
          <a:p>
            <a:pPr algn="ctr">
              <a:lnSpc>
                <a:spcPct val="100000"/>
              </a:lnSpc>
              <a:buNone/>
            </a:pPr>
            <a:r>
              <a:rPr b="0" lang="en-US" sz="4300" spc="-1" strike="noStrike">
                <a:solidFill>
                  <a:srgbClr val="ffffff"/>
                </a:solidFill>
                <a:latin typeface="Perpetua"/>
                <a:ea typeface="Source Sans Pro"/>
              </a:rPr>
              <a:t>What is needed prior to discharge?</a:t>
            </a:r>
            <a:endParaRPr b="0" lang="en-US" sz="4300" spc="-1" strike="noStrike">
              <a:latin typeface="Arial"/>
            </a:endParaRPr>
          </a:p>
        </p:txBody>
      </p:sp>
      <p:sp>
        <p:nvSpPr>
          <p:cNvPr id="155" name="Google Shape;964;p120"/>
          <p:cNvSpPr/>
          <p:nvPr/>
        </p:nvSpPr>
        <p:spPr>
          <a:xfrm>
            <a:off x="801000" y="2362680"/>
            <a:ext cx="7314480" cy="3885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000" spc="-1" strike="noStrike" u="sng">
                <a:solidFill>
                  <a:srgbClr val="000000"/>
                </a:solidFill>
                <a:uFillTx/>
                <a:latin typeface="Perpetua"/>
                <a:ea typeface="Questrial"/>
              </a:rPr>
              <a:t>Physicians Report for RCFE (CDSS LIC602A)</a:t>
            </a:r>
            <a:endParaRPr b="0" lang="en-US" sz="2000" spc="-1" strike="noStrike">
              <a:latin typeface="Arial"/>
            </a:endParaRPr>
          </a:p>
          <a:p>
            <a:pPr lvl="1" marL="709560" indent="-343080">
              <a:lnSpc>
                <a:spcPct val="100000"/>
              </a:lnSpc>
              <a:spcBef>
                <a:spcPts val="575"/>
              </a:spcBef>
              <a:spcAft>
                <a:spcPts val="575"/>
              </a:spcAft>
              <a:buClr>
                <a:srgbClr val="3891a7"/>
              </a:buClr>
              <a:buFont typeface="Arial"/>
              <a:buChar char="•"/>
            </a:pPr>
            <a:r>
              <a:rPr b="0" lang="en-US" sz="2000" spc="-1" strike="noStrike">
                <a:solidFill>
                  <a:srgbClr val="000000"/>
                </a:solidFill>
                <a:latin typeface="Perpetua"/>
                <a:ea typeface="Questrial"/>
              </a:rPr>
              <a:t>6-page report including ambulatory status, cognitive status, medical history, physical care &amp; social needs. </a:t>
            </a:r>
            <a:endParaRPr b="0" lang="en-US" sz="2000" spc="-1" strike="noStrike">
              <a:latin typeface="Arial"/>
            </a:endParaRPr>
          </a:p>
          <a:p>
            <a:pPr lvl="1" marL="709560" indent="-343080">
              <a:lnSpc>
                <a:spcPct val="100000"/>
              </a:lnSpc>
              <a:spcBef>
                <a:spcPts val="575"/>
              </a:spcBef>
              <a:spcAft>
                <a:spcPts val="575"/>
              </a:spcAft>
              <a:buClr>
                <a:srgbClr val="3891a7"/>
              </a:buClr>
              <a:buFont typeface="Arial"/>
              <a:buChar char="•"/>
            </a:pPr>
            <a:r>
              <a:rPr b="0" lang="en-US" sz="2000" spc="-1" strike="noStrike">
                <a:solidFill>
                  <a:srgbClr val="000000"/>
                </a:solidFill>
                <a:latin typeface="Perpetua"/>
                <a:ea typeface="Questrial"/>
              </a:rPr>
              <a:t>Medication List – To include current medications, as well as orders for PRN and discontinued medications.</a:t>
            </a:r>
            <a:endParaRPr b="0" lang="en-US" sz="2000" spc="-1" strike="noStrike">
              <a:latin typeface="Arial"/>
            </a:endParaRPr>
          </a:p>
          <a:p>
            <a:pPr lvl="1" marL="709560" indent="-343080">
              <a:lnSpc>
                <a:spcPct val="100000"/>
              </a:lnSpc>
              <a:spcBef>
                <a:spcPts val="575"/>
              </a:spcBef>
              <a:spcAft>
                <a:spcPts val="575"/>
              </a:spcAft>
              <a:buClr>
                <a:srgbClr val="3891a7"/>
              </a:buClr>
              <a:buFont typeface="Arial"/>
              <a:buChar char="•"/>
            </a:pPr>
            <a:r>
              <a:rPr b="0" lang="en-US" sz="2000" spc="-1" strike="noStrike">
                <a:solidFill>
                  <a:srgbClr val="000000"/>
                </a:solidFill>
                <a:latin typeface="Perpetua"/>
                <a:ea typeface="Questrial"/>
              </a:rPr>
              <a:t>Requires TB test or chest X-ray within past 6 months </a:t>
            </a:r>
            <a:r>
              <a:rPr b="0" lang="en-US" sz="1800" spc="-1" strike="noStrike">
                <a:solidFill>
                  <a:srgbClr val="000000"/>
                </a:solidFill>
                <a:latin typeface="Perpetua"/>
                <a:ea typeface="Questrial"/>
              </a:rPr>
              <a:t>(PPD can be administered, then confirmed at RCFE within 48 hours of admission)</a:t>
            </a:r>
            <a:endParaRPr b="0" lang="en-US" sz="1800" spc="-1" strike="noStrike">
              <a:latin typeface="Arial"/>
            </a:endParaRPr>
          </a:p>
          <a:p>
            <a:pPr lvl="1" marL="709560" indent="-343080">
              <a:lnSpc>
                <a:spcPct val="100000"/>
              </a:lnSpc>
              <a:spcBef>
                <a:spcPts val="550"/>
              </a:spcBef>
              <a:buClr>
                <a:srgbClr val="3891a7"/>
              </a:buClr>
              <a:buFont typeface="Arial"/>
              <a:buChar char="•"/>
            </a:pPr>
            <a:r>
              <a:rPr b="0" lang="en-US" sz="2000" spc="-1" strike="noStrike">
                <a:solidFill>
                  <a:srgbClr val="000000"/>
                </a:solidFill>
                <a:latin typeface="Perpetua"/>
                <a:ea typeface="Questrial"/>
              </a:rPr>
              <a:t>Must be completed and signed by the Physician.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Google Shape;438;p60" descr=""/>
          <p:cNvPicPr/>
          <p:nvPr/>
        </p:nvPicPr>
        <p:blipFill>
          <a:blip r:embed="rId1"/>
          <a:stretch/>
        </p:blipFill>
        <p:spPr>
          <a:xfrm>
            <a:off x="6096960" y="199440"/>
            <a:ext cx="2730240" cy="415080"/>
          </a:xfrm>
          <a:prstGeom prst="rect">
            <a:avLst/>
          </a:prstGeom>
          <a:ln w="0">
            <a:noFill/>
          </a:ln>
        </p:spPr>
      </p:pic>
      <p:sp>
        <p:nvSpPr>
          <p:cNvPr id="53" name="PlaceHolder 1"/>
          <p:cNvSpPr>
            <a:spLocks noGrp="1"/>
          </p:cNvSpPr>
          <p:nvPr>
            <p:ph type="title"/>
          </p:nvPr>
        </p:nvSpPr>
        <p:spPr>
          <a:xfrm>
            <a:off x="116640" y="685800"/>
            <a:ext cx="8841240" cy="137124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What types of RCFE’s are available?</a:t>
            </a:r>
            <a:endParaRPr b="0" lang="en-US" sz="4300" spc="-1" strike="noStrike">
              <a:latin typeface="Arial"/>
            </a:endParaRPr>
          </a:p>
        </p:txBody>
      </p:sp>
      <p:sp>
        <p:nvSpPr>
          <p:cNvPr id="54" name="TextBox 1"/>
          <p:cNvSpPr/>
          <p:nvPr/>
        </p:nvSpPr>
        <p:spPr>
          <a:xfrm>
            <a:off x="1097280" y="2163960"/>
            <a:ext cx="6880320" cy="41742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227a8f"/>
              </a:buClr>
              <a:buFont typeface="Arial"/>
              <a:buChar char="•"/>
            </a:pPr>
            <a:r>
              <a:rPr b="1" lang="en-US" sz="2000" spc="-1" strike="noStrike">
                <a:solidFill>
                  <a:srgbClr val="000000"/>
                </a:solidFill>
                <a:latin typeface="Perpetua"/>
                <a:ea typeface="Arial"/>
              </a:rPr>
              <a:t>Residential Care Facilities </a:t>
            </a:r>
            <a:r>
              <a:rPr b="0" lang="en-US" sz="2000" spc="-1" strike="noStrike">
                <a:solidFill>
                  <a:srgbClr val="000000"/>
                </a:solidFill>
                <a:latin typeface="Perpetua"/>
                <a:ea typeface="Arial"/>
              </a:rPr>
              <a:t>- </a:t>
            </a:r>
            <a:r>
              <a:rPr b="0" lang="en-US" sz="1800" spc="-1" strike="noStrike">
                <a:solidFill>
                  <a:srgbClr val="000000"/>
                </a:solidFill>
                <a:latin typeface="Perpetua"/>
                <a:ea typeface="Arial"/>
              </a:rPr>
              <a:t>Also known as “Board and Care”. 1-15 beds. Staff Ratio of 2-3 caregivers to 6 residents. </a:t>
            </a:r>
            <a:endParaRPr b="0" lang="en-US" sz="1800" spc="-1" strike="noStrike">
              <a:latin typeface="Arial"/>
            </a:endParaRPr>
          </a:p>
          <a:p>
            <a:pPr>
              <a:lnSpc>
                <a:spcPct val="100000"/>
              </a:lnSpc>
              <a:buNone/>
            </a:pPr>
            <a:endParaRPr b="0" lang="en-US" sz="1800" spc="-1" strike="noStrike">
              <a:latin typeface="Arial"/>
            </a:endParaRPr>
          </a:p>
          <a:p>
            <a:pPr marL="343080" indent="-343080">
              <a:lnSpc>
                <a:spcPct val="100000"/>
              </a:lnSpc>
              <a:buClr>
                <a:srgbClr val="227a8f"/>
              </a:buClr>
              <a:buFont typeface="Arial"/>
              <a:buChar char="•"/>
            </a:pPr>
            <a:r>
              <a:rPr b="1" lang="en-US" sz="2000" spc="-1" strike="noStrike">
                <a:solidFill>
                  <a:srgbClr val="000000"/>
                </a:solidFill>
                <a:latin typeface="Perpetua"/>
                <a:ea typeface="Arial"/>
              </a:rPr>
              <a:t>Assisted Living Communities </a:t>
            </a:r>
            <a:r>
              <a:rPr b="0" lang="en-US" sz="1800" spc="-1" strike="noStrike">
                <a:solidFill>
                  <a:srgbClr val="000000"/>
                </a:solidFill>
                <a:latin typeface="Perpetua"/>
                <a:ea typeface="Arial"/>
              </a:rPr>
              <a:t>-</a:t>
            </a:r>
            <a:r>
              <a:rPr b="0" lang="en-US" sz="1600" spc="-1" strike="noStrike">
                <a:solidFill>
                  <a:srgbClr val="000000"/>
                </a:solidFill>
                <a:latin typeface="Perpetua"/>
                <a:ea typeface="Arial"/>
              </a:rPr>
              <a:t> </a:t>
            </a:r>
            <a:r>
              <a:rPr b="0" lang="en-US" sz="1800" spc="-1" strike="noStrike">
                <a:solidFill>
                  <a:srgbClr val="000000"/>
                </a:solidFill>
                <a:latin typeface="Perpetua"/>
                <a:ea typeface="Arial"/>
              </a:rPr>
              <a:t>16+ beds. Staff Ratio of 1 caregiver to 10-15 residents. </a:t>
            </a:r>
            <a:endParaRPr b="0" lang="en-US" sz="1800" spc="-1" strike="noStrike">
              <a:latin typeface="Arial"/>
            </a:endParaRPr>
          </a:p>
          <a:p>
            <a:pPr>
              <a:lnSpc>
                <a:spcPct val="100000"/>
              </a:lnSpc>
              <a:buNone/>
            </a:pPr>
            <a:endParaRPr b="0" lang="en-US" sz="1800" spc="-1" strike="noStrike">
              <a:latin typeface="Arial"/>
            </a:endParaRPr>
          </a:p>
          <a:p>
            <a:pPr marL="343080" indent="-343080">
              <a:lnSpc>
                <a:spcPct val="100000"/>
              </a:lnSpc>
              <a:buClr>
                <a:srgbClr val="227a8f"/>
              </a:buClr>
              <a:buFont typeface="Arial"/>
              <a:buChar char="•"/>
            </a:pPr>
            <a:r>
              <a:rPr b="1" lang="en-US" sz="2000" spc="-1" strike="noStrike">
                <a:solidFill>
                  <a:srgbClr val="000000"/>
                </a:solidFill>
                <a:latin typeface="Perpetua"/>
                <a:ea typeface="Arial"/>
              </a:rPr>
              <a:t>Alzheimer’s/Dementia Care</a:t>
            </a:r>
            <a:r>
              <a:rPr b="0" lang="en-US" sz="2000" spc="-1" strike="noStrike">
                <a:solidFill>
                  <a:srgbClr val="000000"/>
                </a:solidFill>
                <a:latin typeface="Perpetua"/>
                <a:ea typeface="Arial"/>
              </a:rPr>
              <a:t> </a:t>
            </a:r>
            <a:r>
              <a:rPr b="0" lang="en-US" sz="2400" spc="-1" strike="noStrike">
                <a:solidFill>
                  <a:srgbClr val="000000"/>
                </a:solidFill>
                <a:latin typeface="Perpetua"/>
                <a:ea typeface="Arial"/>
              </a:rPr>
              <a:t>- </a:t>
            </a:r>
            <a:r>
              <a:rPr b="0" lang="en-US" sz="1800" spc="-1" strike="noStrike">
                <a:solidFill>
                  <a:srgbClr val="000000"/>
                </a:solidFill>
                <a:latin typeface="Perpetua"/>
                <a:ea typeface="Arial"/>
              </a:rPr>
              <a:t>Also known as “Memory Care”. Behaviors must be stabilized. Secured for wanderers and some exit seeking.</a:t>
            </a:r>
            <a:endParaRPr b="0" lang="en-US" sz="1800" spc="-1" strike="noStrike">
              <a:latin typeface="Arial"/>
            </a:endParaRPr>
          </a:p>
          <a:p>
            <a:pPr>
              <a:lnSpc>
                <a:spcPct val="100000"/>
              </a:lnSpc>
              <a:buNone/>
            </a:pPr>
            <a:endParaRPr b="0" lang="en-US" sz="1800" spc="-1" strike="noStrike">
              <a:latin typeface="Arial"/>
            </a:endParaRPr>
          </a:p>
          <a:p>
            <a:pPr lvl="2" marL="343080" indent="-343080">
              <a:lnSpc>
                <a:spcPct val="100000"/>
              </a:lnSpc>
              <a:buClr>
                <a:srgbClr val="227a8f"/>
              </a:buClr>
              <a:buFont typeface="Arial"/>
              <a:buChar char="•"/>
            </a:pPr>
            <a:r>
              <a:rPr b="1" lang="en-US" sz="2000" spc="-1" strike="noStrike">
                <a:solidFill>
                  <a:srgbClr val="000000"/>
                </a:solidFill>
                <a:latin typeface="Perpetua"/>
                <a:ea typeface="Arial"/>
              </a:rPr>
              <a:t>Specialty Alzheimer’s/Dementia Care </a:t>
            </a:r>
            <a:r>
              <a:rPr b="0" lang="en-US" sz="2400" spc="-1" strike="noStrike">
                <a:solidFill>
                  <a:srgbClr val="000000"/>
                </a:solidFill>
                <a:latin typeface="Perpetua"/>
                <a:ea typeface="Arial"/>
              </a:rPr>
              <a:t>-</a:t>
            </a:r>
            <a:r>
              <a:rPr b="1" lang="en-US" sz="2400" spc="-1" strike="noStrike">
                <a:solidFill>
                  <a:srgbClr val="000000"/>
                </a:solidFill>
                <a:latin typeface="Perpetua"/>
                <a:ea typeface="Arial"/>
              </a:rPr>
              <a:t> </a:t>
            </a:r>
            <a:r>
              <a:rPr b="0" lang="en-US" sz="1800" spc="-1" strike="noStrike">
                <a:solidFill>
                  <a:srgbClr val="000000"/>
                </a:solidFill>
                <a:latin typeface="Perpetua"/>
                <a:ea typeface="Arial"/>
              </a:rPr>
              <a:t>For those with behaviors, or those who need a secured environment for severe exit seeking.</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Google Shape;438;p60" descr=""/>
          <p:cNvPicPr/>
          <p:nvPr/>
        </p:nvPicPr>
        <p:blipFill>
          <a:blip r:embed="rId1"/>
          <a:stretch/>
        </p:blipFill>
        <p:spPr>
          <a:xfrm>
            <a:off x="6096960" y="199440"/>
            <a:ext cx="2730240" cy="415080"/>
          </a:xfrm>
          <a:prstGeom prst="rect">
            <a:avLst/>
          </a:prstGeom>
          <a:ln w="0">
            <a:noFill/>
          </a:ln>
        </p:spPr>
      </p:pic>
      <p:sp>
        <p:nvSpPr>
          <p:cNvPr id="56" name="Google Shape;472;p64"/>
          <p:cNvSpPr/>
          <p:nvPr/>
        </p:nvSpPr>
        <p:spPr>
          <a:xfrm>
            <a:off x="132480" y="0"/>
            <a:ext cx="3466440" cy="1685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2401"/>
              </a:spcBef>
              <a:buNone/>
              <a:tabLst>
                <a:tab algn="l" pos="0"/>
              </a:tabLst>
            </a:pPr>
            <a:r>
              <a:rPr b="1" lang="en-US" sz="2400" spc="-1" strike="noStrike" u="sng">
                <a:solidFill>
                  <a:srgbClr val="073763"/>
                </a:solidFill>
                <a:uFillTx/>
                <a:latin typeface="Perpetua"/>
                <a:ea typeface="Arial Black"/>
              </a:rPr>
              <a:t>San Diego RCFEs</a:t>
            </a:r>
            <a:endParaRPr b="0" lang="en-US" sz="2400" spc="-1" strike="noStrike">
              <a:latin typeface="Arial"/>
            </a:endParaRPr>
          </a:p>
        </p:txBody>
      </p:sp>
      <p:sp>
        <p:nvSpPr>
          <p:cNvPr id="57" name="Google Shape;474;p64"/>
          <p:cNvSpPr/>
          <p:nvPr/>
        </p:nvSpPr>
        <p:spPr>
          <a:xfrm>
            <a:off x="236160" y="1401840"/>
            <a:ext cx="3466440" cy="5196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tabLst>
                <a:tab algn="l" pos="0"/>
              </a:tabLst>
            </a:pPr>
            <a:r>
              <a:rPr b="1" lang="en-US" sz="2400" spc="-1" strike="noStrike">
                <a:solidFill>
                  <a:srgbClr val="073763"/>
                </a:solidFill>
                <a:latin typeface="Perpetua"/>
                <a:ea typeface="Questrial"/>
              </a:rPr>
              <a:t>19,610</a:t>
            </a:r>
            <a:r>
              <a:rPr b="0" lang="en-US" sz="2400" spc="-1" strike="noStrike">
                <a:solidFill>
                  <a:srgbClr val="000000"/>
                </a:solidFill>
                <a:latin typeface="Perpetua"/>
                <a:ea typeface="Questrial"/>
              </a:rPr>
              <a:t> RCFE beds in </a:t>
            </a:r>
            <a:r>
              <a:rPr b="1" lang="en-US" sz="2400" spc="-1" strike="noStrike">
                <a:solidFill>
                  <a:srgbClr val="073763"/>
                </a:solidFill>
                <a:latin typeface="Perpetua"/>
                <a:ea typeface="Questrial"/>
              </a:rPr>
              <a:t>588</a:t>
            </a:r>
            <a:r>
              <a:rPr b="0" lang="en-US" sz="2400" spc="-1" strike="noStrike">
                <a:solidFill>
                  <a:srgbClr val="d19049"/>
                </a:solidFill>
                <a:latin typeface="Perpetua"/>
                <a:ea typeface="Questrial"/>
              </a:rPr>
              <a:t> </a:t>
            </a:r>
            <a:r>
              <a:rPr b="0" lang="en-US" sz="2400" spc="-1" strike="noStrike">
                <a:solidFill>
                  <a:srgbClr val="000000"/>
                </a:solidFill>
                <a:latin typeface="Perpetua"/>
                <a:ea typeface="Questrial"/>
              </a:rPr>
              <a:t>facilities</a:t>
            </a:r>
            <a:endParaRPr b="0" lang="en-US" sz="2400" spc="-1" strike="noStrike">
              <a:latin typeface="Arial"/>
            </a:endParaRPr>
          </a:p>
          <a:p>
            <a:pPr algn="ctr">
              <a:lnSpc>
                <a:spcPct val="100000"/>
              </a:lnSpc>
              <a:spcBef>
                <a:spcPts val="1199"/>
              </a:spcBef>
              <a:buNone/>
              <a:tabLst>
                <a:tab algn="l" pos="0"/>
              </a:tabLst>
            </a:pPr>
            <a:r>
              <a:rPr b="0" lang="en-US" sz="1600" spc="-1" strike="noStrike">
                <a:solidFill>
                  <a:srgbClr val="3f3f3f"/>
                </a:solidFill>
                <a:latin typeface="Perpetua"/>
                <a:ea typeface="Questrial"/>
              </a:rPr>
              <a:t>12,511 Assisted Living beds (119)</a:t>
            </a:r>
            <a:endParaRPr b="0" lang="en-US" sz="1600" spc="-1" strike="noStrike">
              <a:latin typeface="Arial"/>
            </a:endParaRPr>
          </a:p>
          <a:p>
            <a:pPr algn="ctr">
              <a:lnSpc>
                <a:spcPct val="100000"/>
              </a:lnSpc>
              <a:buNone/>
              <a:tabLst>
                <a:tab algn="l" pos="0"/>
              </a:tabLst>
            </a:pPr>
            <a:r>
              <a:rPr b="0" lang="en-US" sz="1600" spc="-1" strike="noStrike">
                <a:solidFill>
                  <a:srgbClr val="3f3f3f"/>
                </a:solidFill>
                <a:latin typeface="Perpetua"/>
                <a:ea typeface="Questrial"/>
              </a:rPr>
              <a:t>2,834 Board &amp; Care beds (458)</a:t>
            </a:r>
            <a:endParaRPr b="0" lang="en-US" sz="1600" spc="-1" strike="noStrike">
              <a:latin typeface="Arial"/>
            </a:endParaRPr>
          </a:p>
          <a:p>
            <a:pPr algn="ctr">
              <a:lnSpc>
                <a:spcPct val="100000"/>
              </a:lnSpc>
              <a:spcBef>
                <a:spcPts val="1199"/>
              </a:spcBef>
              <a:buNone/>
              <a:tabLst>
                <a:tab algn="l" pos="0"/>
              </a:tabLst>
            </a:pPr>
            <a:r>
              <a:rPr b="1" lang="en-US" sz="2000" spc="-1" strike="noStrike">
                <a:solidFill>
                  <a:srgbClr val="0070c0"/>
                </a:solidFill>
                <a:latin typeface="Perpetua"/>
                <a:ea typeface="Questrial"/>
              </a:rPr>
              <a:t>1,195</a:t>
            </a:r>
            <a:r>
              <a:rPr b="1" lang="en-US" sz="2000" spc="-1" strike="noStrike">
                <a:solidFill>
                  <a:srgbClr val="e36c09"/>
                </a:solidFill>
                <a:latin typeface="Perpetua"/>
                <a:ea typeface="Questrial"/>
              </a:rPr>
              <a:t> </a:t>
            </a:r>
            <a:r>
              <a:rPr b="0" lang="en-US" sz="1600" spc="-1" strike="noStrike">
                <a:solidFill>
                  <a:srgbClr val="000000"/>
                </a:solidFill>
                <a:latin typeface="Perpetua"/>
                <a:ea typeface="Questrial"/>
              </a:rPr>
              <a:t>beds in </a:t>
            </a:r>
            <a:r>
              <a:rPr b="1" lang="en-US" sz="2000" spc="-1" strike="noStrike">
                <a:solidFill>
                  <a:srgbClr val="0070c0"/>
                </a:solidFill>
                <a:latin typeface="Perpetua"/>
                <a:ea typeface="Questrial"/>
              </a:rPr>
              <a:t>21 RCFEs Pending Licensure</a:t>
            </a:r>
            <a:endParaRPr b="0" lang="en-US" sz="2000" spc="-1" strike="noStrike">
              <a:latin typeface="Arial"/>
            </a:endParaRPr>
          </a:p>
          <a:p>
            <a:pPr algn="ctr">
              <a:lnSpc>
                <a:spcPct val="100000"/>
              </a:lnSpc>
              <a:spcBef>
                <a:spcPts val="1199"/>
              </a:spcBef>
              <a:buNone/>
              <a:tabLst>
                <a:tab algn="l" pos="0"/>
              </a:tabLst>
            </a:pPr>
            <a:r>
              <a:rPr b="1" lang="en-US" sz="2000" spc="-1" strike="noStrike">
                <a:solidFill>
                  <a:srgbClr val="a8422a"/>
                </a:solidFill>
                <a:latin typeface="Perpetua"/>
                <a:ea typeface="Questrial"/>
              </a:rPr>
              <a:t>5,505</a:t>
            </a:r>
            <a:r>
              <a:rPr b="0" lang="en-US" sz="2000" spc="-1" strike="noStrike">
                <a:solidFill>
                  <a:srgbClr val="000000"/>
                </a:solidFill>
                <a:latin typeface="Perpetua"/>
                <a:ea typeface="Questrial"/>
              </a:rPr>
              <a:t> </a:t>
            </a:r>
            <a:r>
              <a:rPr b="1" lang="en-US" sz="2000" spc="-1" strike="noStrike">
                <a:solidFill>
                  <a:srgbClr val="a8422a"/>
                </a:solidFill>
                <a:latin typeface="Perpetua"/>
                <a:ea typeface="Questrial"/>
              </a:rPr>
              <a:t>Alzheimer's/MC</a:t>
            </a:r>
            <a:r>
              <a:rPr b="0" lang="en-US" sz="2000" spc="-1" strike="noStrike">
                <a:solidFill>
                  <a:srgbClr val="000000"/>
                </a:solidFill>
                <a:latin typeface="Perpetua"/>
                <a:ea typeface="Questrial"/>
              </a:rPr>
              <a:t> beds in </a:t>
            </a:r>
            <a:r>
              <a:rPr b="1" lang="en-US" sz="2000" spc="-1" strike="noStrike">
                <a:solidFill>
                  <a:srgbClr val="a8422a"/>
                </a:solidFill>
                <a:latin typeface="Perpetua"/>
                <a:ea typeface="Questrial"/>
              </a:rPr>
              <a:t>57</a:t>
            </a:r>
            <a:r>
              <a:rPr b="0" lang="en-US" sz="2000" spc="-1" strike="noStrike">
                <a:solidFill>
                  <a:srgbClr val="000000"/>
                </a:solidFill>
                <a:latin typeface="Perpetua"/>
                <a:ea typeface="Questrial"/>
              </a:rPr>
              <a:t> facilities</a:t>
            </a:r>
            <a:endParaRPr b="0" lang="en-US" sz="2000" spc="-1" strike="noStrike">
              <a:latin typeface="Arial"/>
            </a:endParaRPr>
          </a:p>
          <a:p>
            <a:pPr algn="ctr">
              <a:lnSpc>
                <a:spcPct val="100000"/>
              </a:lnSpc>
              <a:spcBef>
                <a:spcPts val="1199"/>
              </a:spcBef>
              <a:buNone/>
              <a:tabLst>
                <a:tab algn="l" pos="0"/>
              </a:tabLst>
            </a:pPr>
            <a:r>
              <a:rPr b="1" lang="en-US" sz="2000" spc="-1" strike="noStrike">
                <a:solidFill>
                  <a:srgbClr val="00b050"/>
                </a:solidFill>
                <a:latin typeface="Perpetua"/>
                <a:ea typeface="Questrial"/>
              </a:rPr>
              <a:t>399</a:t>
            </a:r>
            <a:r>
              <a:rPr b="0" lang="en-US" sz="2000" spc="-1" strike="noStrike">
                <a:solidFill>
                  <a:srgbClr val="3f3f3f"/>
                </a:solidFill>
                <a:latin typeface="Perpetua"/>
                <a:ea typeface="Questrial"/>
              </a:rPr>
              <a:t> </a:t>
            </a:r>
            <a:r>
              <a:rPr b="0" lang="en-US" sz="2000" spc="-1" strike="noStrike">
                <a:solidFill>
                  <a:srgbClr val="000000"/>
                </a:solidFill>
                <a:latin typeface="Perpetua"/>
                <a:ea typeface="Questrial"/>
              </a:rPr>
              <a:t>RCFEs have </a:t>
            </a:r>
            <a:r>
              <a:rPr b="1" lang="en-US" sz="2000" spc="-1" strike="noStrike">
                <a:solidFill>
                  <a:srgbClr val="00b050"/>
                </a:solidFill>
                <a:latin typeface="Perpetua"/>
                <a:ea typeface="Questrial"/>
              </a:rPr>
              <a:t>Hospice</a:t>
            </a:r>
            <a:r>
              <a:rPr b="0" lang="en-US" sz="2000" spc="-1" strike="noStrike">
                <a:solidFill>
                  <a:srgbClr val="00b050"/>
                </a:solidFill>
                <a:latin typeface="Perpetua"/>
                <a:ea typeface="Questrial"/>
              </a:rPr>
              <a:t> </a:t>
            </a:r>
            <a:r>
              <a:rPr b="0" lang="en-US" sz="2000" spc="-1" strike="noStrike">
                <a:solidFill>
                  <a:srgbClr val="000000"/>
                </a:solidFill>
                <a:latin typeface="Perpetua"/>
                <a:ea typeface="Questrial"/>
              </a:rPr>
              <a:t>Waivers </a:t>
            </a:r>
            <a:r>
              <a:rPr b="1" lang="en-US" sz="2000" spc="-1" strike="noStrike">
                <a:solidFill>
                  <a:srgbClr val="00b050"/>
                </a:solidFill>
                <a:latin typeface="Perpetua"/>
                <a:ea typeface="Questrial"/>
              </a:rPr>
              <a:t>(59%)</a:t>
            </a:r>
            <a:endParaRPr b="0" lang="en-US" sz="2000" spc="-1" strike="noStrike">
              <a:latin typeface="Arial"/>
            </a:endParaRPr>
          </a:p>
          <a:p>
            <a:pPr algn="ctr">
              <a:lnSpc>
                <a:spcPct val="100000"/>
              </a:lnSpc>
              <a:spcBef>
                <a:spcPts val="1199"/>
              </a:spcBef>
              <a:buNone/>
              <a:tabLst>
                <a:tab algn="l" pos="0"/>
              </a:tabLst>
            </a:pPr>
            <a:r>
              <a:rPr b="0" lang="en-US" sz="1800" spc="-1" strike="noStrike">
                <a:solidFill>
                  <a:srgbClr val="3f3f3f"/>
                </a:solidFill>
                <a:latin typeface="Perpetua"/>
                <a:ea typeface="Questrial"/>
              </a:rPr>
              <a:t>Avg. Hospice Rate = $120</a:t>
            </a:r>
            <a:endParaRPr b="0" lang="en-US" sz="1800" spc="-1" strike="noStrike">
              <a:latin typeface="Arial"/>
            </a:endParaRPr>
          </a:p>
          <a:p>
            <a:pPr algn="ctr">
              <a:lnSpc>
                <a:spcPct val="100000"/>
              </a:lnSpc>
              <a:spcBef>
                <a:spcPts val="1199"/>
              </a:spcBef>
              <a:buNone/>
              <a:tabLst>
                <a:tab algn="l" pos="0"/>
              </a:tabLst>
            </a:pPr>
            <a:r>
              <a:rPr b="0" lang="en-US" sz="1200" spc="-1" strike="noStrike">
                <a:solidFill>
                  <a:srgbClr val="3f3f3f"/>
                </a:solidFill>
                <a:latin typeface="Perpetua"/>
                <a:ea typeface="Questrial"/>
              </a:rPr>
              <a:t>(as of 1/1/19)</a:t>
            </a:r>
            <a:endParaRPr b="0" lang="en-US" sz="1200" spc="-1" strike="noStrike">
              <a:latin typeface="Arial"/>
            </a:endParaRPr>
          </a:p>
        </p:txBody>
      </p:sp>
      <p:pic>
        <p:nvPicPr>
          <p:cNvPr id="58" name="Picture 6" descr=""/>
          <p:cNvPicPr/>
          <p:nvPr/>
        </p:nvPicPr>
        <p:blipFill>
          <a:blip r:embed="rId2"/>
          <a:stretch/>
        </p:blipFill>
        <p:spPr>
          <a:xfrm>
            <a:off x="3845520" y="838440"/>
            <a:ext cx="5048280" cy="5857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Google Shape;438;p60" descr=""/>
          <p:cNvPicPr/>
          <p:nvPr/>
        </p:nvPicPr>
        <p:blipFill>
          <a:blip r:embed="rId1"/>
          <a:stretch/>
        </p:blipFill>
        <p:spPr>
          <a:xfrm>
            <a:off x="6096960" y="199440"/>
            <a:ext cx="2730240" cy="415080"/>
          </a:xfrm>
          <a:prstGeom prst="rect">
            <a:avLst/>
          </a:prstGeom>
          <a:ln w="0">
            <a:noFill/>
          </a:ln>
        </p:spPr>
      </p:pic>
      <p:sp>
        <p:nvSpPr>
          <p:cNvPr id="60" name="Google Shape;483;p65"/>
          <p:cNvSpPr/>
          <p:nvPr/>
        </p:nvSpPr>
        <p:spPr>
          <a:xfrm>
            <a:off x="125280" y="5400"/>
            <a:ext cx="3466440" cy="17830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2401"/>
              </a:spcBef>
              <a:buNone/>
              <a:tabLst>
                <a:tab algn="l" pos="0"/>
              </a:tabLst>
            </a:pPr>
            <a:r>
              <a:rPr b="1" lang="en-US" sz="2400" spc="-1" strike="noStrike" u="sng">
                <a:solidFill>
                  <a:srgbClr val="16515f"/>
                </a:solidFill>
                <a:uFillTx/>
                <a:latin typeface="Perpetua"/>
                <a:ea typeface="Arial Black"/>
              </a:rPr>
              <a:t>Orange County RCFEs</a:t>
            </a:r>
            <a:endParaRPr b="0" lang="en-US" sz="2400" spc="-1" strike="noStrike">
              <a:latin typeface="Arial"/>
            </a:endParaRPr>
          </a:p>
        </p:txBody>
      </p:sp>
      <p:sp>
        <p:nvSpPr>
          <p:cNvPr id="61" name="Google Shape;484;p65"/>
          <p:cNvSpPr/>
          <p:nvPr/>
        </p:nvSpPr>
        <p:spPr>
          <a:xfrm>
            <a:off x="194760" y="1535400"/>
            <a:ext cx="3520080" cy="4995000"/>
          </a:xfrm>
          <a:prstGeom prst="rect">
            <a:avLst/>
          </a:prstGeom>
          <a:noFill/>
          <a:ln w="0">
            <a:noFill/>
          </a:ln>
        </p:spPr>
        <p:style>
          <a:lnRef idx="0"/>
          <a:fillRef idx="0"/>
          <a:effectRef idx="0"/>
          <a:fontRef idx="minor"/>
        </p:style>
        <p:txBody>
          <a:bodyPr lIns="90000" rIns="90000" tIns="45000" bIns="45000" anchor="ctr">
            <a:noAutofit/>
          </a:bodyPr>
          <a:p>
            <a:pPr algn="ctr">
              <a:lnSpc>
                <a:spcPct val="80000"/>
              </a:lnSpc>
              <a:buNone/>
              <a:tabLst>
                <a:tab algn="l" pos="0"/>
              </a:tabLst>
            </a:pPr>
            <a:r>
              <a:rPr b="1" lang="en-US" sz="2120" spc="-1" strike="noStrike">
                <a:solidFill>
                  <a:srgbClr val="1c314e"/>
                </a:solidFill>
                <a:latin typeface="Perpetua"/>
                <a:ea typeface="Questrial"/>
              </a:rPr>
              <a:t>20,447</a:t>
            </a:r>
            <a:r>
              <a:rPr b="0" lang="en-US" sz="2120" spc="-1" strike="noStrike">
                <a:solidFill>
                  <a:srgbClr val="000000"/>
                </a:solidFill>
                <a:latin typeface="Perpetua"/>
                <a:ea typeface="Questrial"/>
              </a:rPr>
              <a:t> RCFE beds</a:t>
            </a:r>
            <a:endParaRPr b="0" lang="en-US" sz="2120" spc="-1" strike="noStrike">
              <a:latin typeface="Arial"/>
            </a:endParaRPr>
          </a:p>
          <a:p>
            <a:pPr algn="ctr">
              <a:lnSpc>
                <a:spcPct val="80000"/>
              </a:lnSpc>
              <a:buNone/>
              <a:tabLst>
                <a:tab algn="l" pos="0"/>
              </a:tabLst>
            </a:pPr>
            <a:r>
              <a:rPr b="0" lang="en-US" sz="2120" spc="-1" strike="noStrike">
                <a:solidFill>
                  <a:srgbClr val="000000"/>
                </a:solidFill>
                <a:latin typeface="Perpetua"/>
                <a:ea typeface="Questrial"/>
              </a:rPr>
              <a:t>in </a:t>
            </a:r>
            <a:r>
              <a:rPr b="1" lang="en-US" sz="2120" spc="-1" strike="noStrike">
                <a:solidFill>
                  <a:srgbClr val="1c314e"/>
                </a:solidFill>
                <a:latin typeface="Perpetua"/>
                <a:ea typeface="Questrial"/>
              </a:rPr>
              <a:t>947</a:t>
            </a:r>
            <a:r>
              <a:rPr b="1" lang="en-US" sz="2120" spc="-1" strike="noStrike">
                <a:solidFill>
                  <a:srgbClr val="e46c0a"/>
                </a:solidFill>
                <a:latin typeface="Perpetua"/>
                <a:ea typeface="Questrial"/>
              </a:rPr>
              <a:t> </a:t>
            </a:r>
            <a:r>
              <a:rPr b="0" lang="en-US" sz="2120" spc="-1" strike="noStrike">
                <a:solidFill>
                  <a:srgbClr val="000000"/>
                </a:solidFill>
                <a:latin typeface="Perpetua"/>
                <a:ea typeface="Questrial"/>
              </a:rPr>
              <a:t>facilities</a:t>
            </a:r>
            <a:endParaRPr b="0" lang="en-US" sz="2120" spc="-1" strike="noStrike">
              <a:latin typeface="Arial"/>
            </a:endParaRPr>
          </a:p>
          <a:p>
            <a:pPr>
              <a:lnSpc>
                <a:spcPct val="80000"/>
              </a:lnSpc>
              <a:buNone/>
              <a:tabLst>
                <a:tab algn="l" pos="0"/>
              </a:tabLst>
            </a:pPr>
            <a:endParaRPr b="0" lang="en-US" sz="2120" spc="-1" strike="noStrike">
              <a:latin typeface="Arial"/>
            </a:endParaRPr>
          </a:p>
          <a:p>
            <a:pPr algn="ctr">
              <a:lnSpc>
                <a:spcPct val="80000"/>
              </a:lnSpc>
              <a:spcBef>
                <a:spcPts val="351"/>
              </a:spcBef>
              <a:buNone/>
              <a:tabLst>
                <a:tab algn="l" pos="0"/>
              </a:tabLst>
            </a:pPr>
            <a:r>
              <a:rPr b="0" lang="en-US" sz="1660" spc="-1" strike="noStrike">
                <a:solidFill>
                  <a:srgbClr val="3f3f3f"/>
                </a:solidFill>
                <a:latin typeface="Perpetua"/>
                <a:ea typeface="Questrial"/>
              </a:rPr>
              <a:t>12,076 Assisted Living beds (95)</a:t>
            </a:r>
            <a:endParaRPr b="0" lang="en-US" sz="1660" spc="-1" strike="noStrike">
              <a:latin typeface="Arial"/>
            </a:endParaRPr>
          </a:p>
          <a:p>
            <a:pPr algn="ctr">
              <a:lnSpc>
                <a:spcPct val="80000"/>
              </a:lnSpc>
              <a:spcBef>
                <a:spcPts val="351"/>
              </a:spcBef>
              <a:buNone/>
              <a:tabLst>
                <a:tab algn="l" pos="0"/>
              </a:tabLst>
            </a:pPr>
            <a:r>
              <a:rPr b="0" lang="en-US" sz="1660" spc="-1" strike="noStrike">
                <a:solidFill>
                  <a:srgbClr val="3f3f3f"/>
                </a:solidFill>
                <a:latin typeface="Perpetua"/>
                <a:ea typeface="Questrial"/>
              </a:rPr>
              <a:t>5,031 Board &amp; Care beds (841)</a:t>
            </a:r>
            <a:endParaRPr b="0" lang="en-US" sz="1660" spc="-1" strike="noStrike">
              <a:latin typeface="Arial"/>
            </a:endParaRPr>
          </a:p>
          <a:p>
            <a:pPr algn="ctr">
              <a:lnSpc>
                <a:spcPct val="80000"/>
              </a:lnSpc>
              <a:spcBef>
                <a:spcPts val="332"/>
              </a:spcBef>
              <a:buNone/>
              <a:tabLst>
                <a:tab algn="l" pos="0"/>
              </a:tabLst>
            </a:pPr>
            <a:endParaRPr b="0" lang="en-US" sz="1660" spc="-1" strike="noStrike">
              <a:latin typeface="Arial"/>
            </a:endParaRPr>
          </a:p>
          <a:p>
            <a:pPr algn="ctr">
              <a:lnSpc>
                <a:spcPct val="80000"/>
              </a:lnSpc>
              <a:spcBef>
                <a:spcPts val="445"/>
              </a:spcBef>
              <a:buNone/>
              <a:tabLst>
                <a:tab algn="l" pos="0"/>
              </a:tabLst>
            </a:pPr>
            <a:r>
              <a:rPr b="1" lang="en-US" sz="2120" spc="-1" strike="noStrike">
                <a:solidFill>
                  <a:srgbClr val="a8422a"/>
                </a:solidFill>
                <a:latin typeface="Perpetua"/>
                <a:ea typeface="Questrial"/>
              </a:rPr>
              <a:t>5,422</a:t>
            </a:r>
            <a:r>
              <a:rPr b="0" lang="en-US" sz="2120" spc="-1" strike="noStrike">
                <a:solidFill>
                  <a:srgbClr val="2da2bf"/>
                </a:solidFill>
                <a:latin typeface="Perpetua"/>
                <a:ea typeface="Questrial"/>
              </a:rPr>
              <a:t> </a:t>
            </a:r>
            <a:r>
              <a:rPr b="1" lang="en-US" sz="2120" spc="-1" strike="noStrike">
                <a:solidFill>
                  <a:srgbClr val="a8422a"/>
                </a:solidFill>
                <a:latin typeface="Perpetua"/>
                <a:ea typeface="Questrial"/>
              </a:rPr>
              <a:t>Alzheimer's/MC </a:t>
            </a:r>
            <a:r>
              <a:rPr b="0" lang="en-US" sz="2120" spc="-1" strike="noStrike">
                <a:solidFill>
                  <a:srgbClr val="000000"/>
                </a:solidFill>
                <a:latin typeface="Perpetua"/>
                <a:ea typeface="Questrial"/>
              </a:rPr>
              <a:t>beds in</a:t>
            </a:r>
            <a:r>
              <a:rPr b="1" lang="en-US" sz="2120" spc="-1" strike="noStrike">
                <a:solidFill>
                  <a:srgbClr val="a8422a"/>
                </a:solidFill>
                <a:latin typeface="Perpetua"/>
                <a:ea typeface="Questrial"/>
              </a:rPr>
              <a:t> 51 </a:t>
            </a:r>
            <a:r>
              <a:rPr b="0" lang="en-US" sz="2120" spc="-1" strike="noStrike">
                <a:solidFill>
                  <a:srgbClr val="000000"/>
                </a:solidFill>
                <a:latin typeface="Perpetua"/>
                <a:ea typeface="Questrial"/>
              </a:rPr>
              <a:t>facilities </a:t>
            </a:r>
            <a:endParaRPr b="0" lang="en-US" sz="2120" spc="-1" strike="noStrike">
              <a:latin typeface="Arial"/>
            </a:endParaRPr>
          </a:p>
          <a:p>
            <a:pPr algn="ctr">
              <a:lnSpc>
                <a:spcPct val="80000"/>
              </a:lnSpc>
              <a:spcBef>
                <a:spcPts val="445"/>
              </a:spcBef>
              <a:buNone/>
              <a:tabLst>
                <a:tab algn="l" pos="0"/>
              </a:tabLst>
            </a:pPr>
            <a:endParaRPr b="0" lang="en-US" sz="2120" spc="-1" strike="noStrike">
              <a:latin typeface="Arial"/>
            </a:endParaRPr>
          </a:p>
          <a:p>
            <a:pPr algn="ctr">
              <a:lnSpc>
                <a:spcPct val="80000"/>
              </a:lnSpc>
              <a:spcBef>
                <a:spcPts val="332"/>
              </a:spcBef>
              <a:buNone/>
              <a:tabLst>
                <a:tab algn="l" pos="0"/>
              </a:tabLst>
            </a:pPr>
            <a:r>
              <a:rPr b="0" lang="en-US" sz="1570" spc="-1" strike="noStrike">
                <a:solidFill>
                  <a:srgbClr val="3f3f3f"/>
                </a:solidFill>
                <a:latin typeface="Perpetua"/>
                <a:ea typeface="Questrial"/>
              </a:rPr>
              <a:t>5,368 Assisted Living MC beds (42)</a:t>
            </a:r>
            <a:endParaRPr b="0" lang="en-US" sz="1570" spc="-1" strike="noStrike">
              <a:latin typeface="Arial"/>
            </a:endParaRPr>
          </a:p>
          <a:p>
            <a:pPr algn="ctr">
              <a:lnSpc>
                <a:spcPct val="80000"/>
              </a:lnSpc>
              <a:spcBef>
                <a:spcPts val="332"/>
              </a:spcBef>
              <a:buNone/>
              <a:tabLst>
                <a:tab algn="l" pos="0"/>
              </a:tabLst>
            </a:pPr>
            <a:r>
              <a:rPr b="0" lang="en-US" sz="1570" spc="-1" strike="noStrike">
                <a:solidFill>
                  <a:srgbClr val="3f3f3f"/>
                </a:solidFill>
                <a:latin typeface="Perpetua"/>
                <a:ea typeface="Questrial"/>
              </a:rPr>
              <a:t>54 Board &amp; Care MC beds (9)</a:t>
            </a:r>
            <a:endParaRPr b="0" lang="en-US" sz="1570" spc="-1" strike="noStrike">
              <a:latin typeface="Arial"/>
            </a:endParaRPr>
          </a:p>
          <a:p>
            <a:pPr algn="ctr">
              <a:lnSpc>
                <a:spcPct val="80000"/>
              </a:lnSpc>
              <a:spcBef>
                <a:spcPts val="332"/>
              </a:spcBef>
              <a:buNone/>
              <a:tabLst>
                <a:tab algn="l" pos="0"/>
              </a:tabLst>
            </a:pPr>
            <a:endParaRPr b="0" lang="en-US" sz="1570" spc="-1" strike="noStrike">
              <a:latin typeface="Arial"/>
            </a:endParaRPr>
          </a:p>
          <a:p>
            <a:pPr algn="ctr">
              <a:lnSpc>
                <a:spcPct val="80000"/>
              </a:lnSpc>
              <a:spcBef>
                <a:spcPts val="445"/>
              </a:spcBef>
              <a:buNone/>
              <a:tabLst>
                <a:tab algn="l" pos="0"/>
              </a:tabLst>
            </a:pPr>
            <a:r>
              <a:rPr b="1" lang="en-US" sz="2120" spc="-1" strike="noStrike">
                <a:solidFill>
                  <a:srgbClr val="00b050"/>
                </a:solidFill>
                <a:latin typeface="Perpetua"/>
                <a:ea typeface="Questrial"/>
              </a:rPr>
              <a:t>614</a:t>
            </a:r>
            <a:r>
              <a:rPr b="0" lang="en-US" sz="2120" spc="-1" strike="noStrike">
                <a:solidFill>
                  <a:srgbClr val="a86c2a"/>
                </a:solidFill>
                <a:latin typeface="Perpetua"/>
                <a:ea typeface="Questrial"/>
              </a:rPr>
              <a:t> </a:t>
            </a:r>
            <a:r>
              <a:rPr b="0" lang="en-US" sz="2120" spc="-1" strike="noStrike">
                <a:solidFill>
                  <a:srgbClr val="000000"/>
                </a:solidFill>
                <a:latin typeface="Perpetua"/>
                <a:ea typeface="Questrial"/>
              </a:rPr>
              <a:t>RCFEs have </a:t>
            </a:r>
            <a:r>
              <a:rPr b="1" lang="en-US" sz="2120" spc="-1" strike="noStrike">
                <a:solidFill>
                  <a:srgbClr val="00b050"/>
                </a:solidFill>
                <a:latin typeface="Perpetua"/>
                <a:ea typeface="Questrial"/>
              </a:rPr>
              <a:t>Hospice</a:t>
            </a:r>
            <a:r>
              <a:rPr b="0" lang="en-US" sz="2120" spc="-1" strike="noStrike">
                <a:solidFill>
                  <a:srgbClr val="000000"/>
                </a:solidFill>
                <a:latin typeface="Perpetua"/>
                <a:ea typeface="Questrial"/>
              </a:rPr>
              <a:t> Waivers </a:t>
            </a:r>
            <a:r>
              <a:rPr b="1" lang="en-US" sz="2120" spc="-1" strike="noStrike">
                <a:solidFill>
                  <a:srgbClr val="00b050"/>
                </a:solidFill>
                <a:latin typeface="Perpetua"/>
                <a:ea typeface="Questrial"/>
              </a:rPr>
              <a:t>(66%)</a:t>
            </a:r>
            <a:endParaRPr b="0" lang="en-US" sz="2120" spc="-1" strike="noStrike">
              <a:latin typeface="Arial"/>
            </a:endParaRPr>
          </a:p>
          <a:p>
            <a:pPr algn="ctr">
              <a:lnSpc>
                <a:spcPct val="80000"/>
              </a:lnSpc>
              <a:spcBef>
                <a:spcPts val="445"/>
              </a:spcBef>
              <a:buNone/>
              <a:tabLst>
                <a:tab algn="l" pos="0"/>
              </a:tabLst>
            </a:pPr>
            <a:endParaRPr b="0" lang="en-US" sz="2120" spc="-1" strike="noStrike">
              <a:latin typeface="Arial"/>
            </a:endParaRPr>
          </a:p>
          <a:p>
            <a:pPr algn="ctr">
              <a:lnSpc>
                <a:spcPct val="80000"/>
              </a:lnSpc>
              <a:spcBef>
                <a:spcPts val="601"/>
              </a:spcBef>
              <a:buNone/>
              <a:tabLst>
                <a:tab algn="l" pos="0"/>
              </a:tabLst>
            </a:pPr>
            <a:r>
              <a:rPr b="0" lang="en-US" sz="1570" spc="-1" strike="noStrike">
                <a:solidFill>
                  <a:srgbClr val="3f3f3f"/>
                </a:solidFill>
                <a:latin typeface="Perpetua"/>
                <a:ea typeface="Questrial"/>
              </a:rPr>
              <a:t>Approx. 65 Hospice Beds Now Available in 55 RCFEs</a:t>
            </a:r>
            <a:endParaRPr b="0" lang="en-US" sz="1570" spc="-1" strike="noStrike">
              <a:latin typeface="Arial"/>
            </a:endParaRPr>
          </a:p>
          <a:p>
            <a:pPr algn="ctr">
              <a:lnSpc>
                <a:spcPct val="80000"/>
              </a:lnSpc>
              <a:spcBef>
                <a:spcPts val="601"/>
              </a:spcBef>
              <a:buNone/>
              <a:tabLst>
                <a:tab algn="l" pos="0"/>
              </a:tabLst>
            </a:pPr>
            <a:r>
              <a:rPr b="0" lang="en-US" sz="1570" spc="-1" strike="noStrike">
                <a:solidFill>
                  <a:srgbClr val="3f3f3f"/>
                </a:solidFill>
                <a:latin typeface="Perpetua"/>
                <a:ea typeface="Questrial"/>
              </a:rPr>
              <a:t>Avg. Hospice Rate = $120</a:t>
            </a:r>
            <a:endParaRPr b="0" lang="en-US" sz="1570" spc="-1" strike="noStrike">
              <a:latin typeface="Arial"/>
            </a:endParaRPr>
          </a:p>
          <a:p>
            <a:pPr algn="ctr">
              <a:lnSpc>
                <a:spcPct val="80000"/>
              </a:lnSpc>
              <a:spcBef>
                <a:spcPts val="601"/>
              </a:spcBef>
              <a:buNone/>
              <a:tabLst>
                <a:tab algn="l" pos="0"/>
              </a:tabLst>
            </a:pPr>
            <a:r>
              <a:rPr b="0" lang="en-US" sz="1200" spc="-1" strike="noStrike">
                <a:solidFill>
                  <a:srgbClr val="3f3f3f"/>
                </a:solidFill>
                <a:latin typeface="Perpetua"/>
                <a:ea typeface="Questrial"/>
              </a:rPr>
              <a:t>(as of 1/1/19)</a:t>
            </a:r>
            <a:endParaRPr b="0" lang="en-US" sz="1200" spc="-1" strike="noStrike">
              <a:latin typeface="Arial"/>
            </a:endParaRPr>
          </a:p>
        </p:txBody>
      </p:sp>
      <p:pic>
        <p:nvPicPr>
          <p:cNvPr id="62" name="Picture 1" descr=""/>
          <p:cNvPicPr/>
          <p:nvPr/>
        </p:nvPicPr>
        <p:blipFill>
          <a:blip r:embed="rId2"/>
          <a:stretch/>
        </p:blipFill>
        <p:spPr>
          <a:xfrm>
            <a:off x="3800520" y="764640"/>
            <a:ext cx="5133240" cy="6009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Google Shape;438;p60" descr=""/>
          <p:cNvPicPr/>
          <p:nvPr/>
        </p:nvPicPr>
        <p:blipFill>
          <a:blip r:embed="rId1"/>
          <a:stretch/>
        </p:blipFill>
        <p:spPr>
          <a:xfrm>
            <a:off x="6096960" y="199440"/>
            <a:ext cx="2730240" cy="415080"/>
          </a:xfrm>
          <a:prstGeom prst="rect">
            <a:avLst/>
          </a:prstGeom>
          <a:ln w="0">
            <a:noFill/>
          </a:ln>
        </p:spPr>
      </p:pic>
      <p:sp>
        <p:nvSpPr>
          <p:cNvPr id="64" name="PlaceHolder 1"/>
          <p:cNvSpPr>
            <a:spLocks noGrp="1"/>
          </p:cNvSpPr>
          <p:nvPr>
            <p:ph type="title"/>
          </p:nvPr>
        </p:nvSpPr>
        <p:spPr>
          <a:xfrm>
            <a:off x="165600" y="91728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Our Mobile Database App</a:t>
            </a:r>
            <a:endParaRPr b="0" lang="en-US" sz="4300" spc="-1" strike="noStrike">
              <a:latin typeface="Arial"/>
            </a:endParaRPr>
          </a:p>
        </p:txBody>
      </p:sp>
      <p:sp>
        <p:nvSpPr>
          <p:cNvPr id="65" name="Google Shape;461;p63"/>
          <p:cNvSpPr/>
          <p:nvPr/>
        </p:nvSpPr>
        <p:spPr>
          <a:xfrm>
            <a:off x="776520" y="2150280"/>
            <a:ext cx="7543080" cy="4122360"/>
          </a:xfrm>
          <a:prstGeom prst="rect">
            <a:avLst/>
          </a:prstGeom>
          <a:noFill/>
          <a:ln w="0">
            <a:noFill/>
          </a:ln>
        </p:spPr>
        <p:style>
          <a:lnRef idx="0"/>
          <a:fillRef idx="0"/>
          <a:effectRef idx="0"/>
          <a:fontRef idx="minor"/>
        </p:style>
        <p:txBody>
          <a:bodyPr lIns="90000" rIns="90000" tIns="45000" bIns="45000" anchor="t">
            <a:noAutofit/>
          </a:bodyPr>
          <a:p>
            <a:pPr lvl="1" marL="711360" indent="-343080">
              <a:lnSpc>
                <a:spcPct val="100000"/>
              </a:lnSpc>
              <a:spcBef>
                <a:spcPts val="550"/>
              </a:spcBef>
              <a:buClr>
                <a:srgbClr val="3891a7"/>
              </a:buClr>
              <a:buFont typeface="Arial"/>
              <a:buChar char="•"/>
            </a:pPr>
            <a:r>
              <a:rPr b="1" lang="en-US" sz="2000" spc="-1" strike="noStrike">
                <a:solidFill>
                  <a:srgbClr val="000000"/>
                </a:solidFill>
                <a:latin typeface="Perpetua"/>
                <a:ea typeface="Questrial"/>
              </a:rPr>
              <a:t>Homes Database </a:t>
            </a:r>
            <a:r>
              <a:rPr b="0" lang="en-US" sz="1800" spc="-1" strike="noStrike">
                <a:solidFill>
                  <a:srgbClr val="000000"/>
                </a:solidFill>
                <a:latin typeface="Perpetua"/>
                <a:ea typeface="Questrial"/>
              </a:rPr>
              <a:t>-</a:t>
            </a:r>
            <a:r>
              <a:rPr b="0" lang="en-US" sz="2400" spc="-1" strike="noStrike">
                <a:solidFill>
                  <a:srgbClr val="000000"/>
                </a:solidFill>
                <a:latin typeface="Perpetua"/>
                <a:ea typeface="Questrial"/>
              </a:rPr>
              <a:t> </a:t>
            </a:r>
            <a:r>
              <a:rPr b="0" lang="en-US" sz="1800" spc="-1" strike="noStrike">
                <a:solidFill>
                  <a:srgbClr val="000000"/>
                </a:solidFill>
                <a:latin typeface="Perpetua"/>
                <a:ea typeface="Questrial"/>
              </a:rPr>
              <a:t>With nearly 2,000 homes in San Diego and Orange County, we track all licensed RCFE’s and regularly check Community Care Licensing to keep up-to-date on all pending locations, as well as those that have closed, or changed ownership. We also monitor their Complaints and Deficiencies with licensing so that we know which homes are having neglect issues, and which homes have a clean standing with licensing.</a:t>
            </a:r>
            <a:endParaRPr b="0" lang="en-US" sz="1800" spc="-1" strike="noStrike">
              <a:latin typeface="Arial"/>
            </a:endParaRPr>
          </a:p>
          <a:p>
            <a:pPr lvl="1" marL="711360" indent="-343080">
              <a:lnSpc>
                <a:spcPct val="100000"/>
              </a:lnSpc>
              <a:spcBef>
                <a:spcPts val="550"/>
              </a:spcBef>
              <a:buClr>
                <a:srgbClr val="3891a7"/>
              </a:buClr>
              <a:buFont typeface="Arial"/>
              <a:buChar char="•"/>
            </a:pPr>
            <a:r>
              <a:rPr b="1" lang="en-US" sz="2000" spc="-1" strike="noStrike">
                <a:solidFill>
                  <a:srgbClr val="000000"/>
                </a:solidFill>
                <a:latin typeface="Perpetua"/>
                <a:ea typeface="Questrial"/>
              </a:rPr>
              <a:t>Mobile App </a:t>
            </a:r>
            <a:r>
              <a:rPr b="0" lang="en-US" sz="1800" spc="-1" strike="noStrike">
                <a:solidFill>
                  <a:srgbClr val="000000"/>
                </a:solidFill>
                <a:latin typeface="Perpetua"/>
                <a:ea typeface="Questrial"/>
              </a:rPr>
              <a:t>- At the patient’s bedside, we are able to help families locate care homes in their preferred area. The app has pictures of each RCFE as well as notes from our personal visits, and family testimonials.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Google Shape;438;p60" descr=""/>
          <p:cNvPicPr/>
          <p:nvPr/>
        </p:nvPicPr>
        <p:blipFill>
          <a:blip r:embed="rId1"/>
          <a:stretch/>
        </p:blipFill>
        <p:spPr>
          <a:xfrm>
            <a:off x="6096960" y="199440"/>
            <a:ext cx="2730240" cy="415080"/>
          </a:xfrm>
          <a:prstGeom prst="rect">
            <a:avLst/>
          </a:prstGeom>
          <a:ln w="0">
            <a:noFill/>
          </a:ln>
        </p:spPr>
      </p:pic>
      <p:sp>
        <p:nvSpPr>
          <p:cNvPr id="67" name="PlaceHolder 1"/>
          <p:cNvSpPr>
            <a:spLocks noGrp="1"/>
          </p:cNvSpPr>
          <p:nvPr>
            <p:ph type="title"/>
          </p:nvPr>
        </p:nvSpPr>
        <p:spPr>
          <a:xfrm>
            <a:off x="165600" y="685800"/>
            <a:ext cx="8841240" cy="126108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Title 22 Restricted Health Conditions</a:t>
            </a:r>
            <a:endParaRPr b="0" lang="en-US" sz="4300" spc="-1" strike="noStrike">
              <a:latin typeface="Arial"/>
            </a:endParaRPr>
          </a:p>
        </p:txBody>
      </p:sp>
      <p:sp>
        <p:nvSpPr>
          <p:cNvPr id="68" name="TextBox 1"/>
          <p:cNvSpPr/>
          <p:nvPr/>
        </p:nvSpPr>
        <p:spPr>
          <a:xfrm>
            <a:off x="1326600" y="2901240"/>
            <a:ext cx="6964560" cy="3748680"/>
          </a:xfrm>
          <a:prstGeom prst="rect">
            <a:avLst/>
          </a:prstGeom>
          <a:noFill/>
          <a:ln w="0">
            <a:noFill/>
          </a:ln>
        </p:spPr>
        <p:style>
          <a:lnRef idx="0"/>
          <a:fillRef idx="0"/>
          <a:effectRef idx="0"/>
          <a:fontRef idx="minor"/>
        </p:style>
        <p:txBody>
          <a:bodyPr lIns="90000" rIns="90000" tIns="45000" bIns="45000" anchor="t">
            <a:spAutoFit/>
          </a:bodyPr>
          <a:p>
            <a:pPr lvl="4" marL="285840" indent="-285840">
              <a:lnSpc>
                <a:spcPct val="100000"/>
              </a:lnSpc>
              <a:buClr>
                <a:srgbClr val="227a8f"/>
              </a:buClr>
              <a:buFont typeface="Arial"/>
              <a:buChar char="•"/>
            </a:pPr>
            <a:r>
              <a:rPr b="0" lang="en-US" sz="2000" spc="-1" strike="noStrike">
                <a:solidFill>
                  <a:srgbClr val="000000"/>
                </a:solidFill>
                <a:latin typeface="Perpetua"/>
                <a:ea typeface="Arial"/>
              </a:rPr>
              <a:t>Oxygen (Gas / Liquid)</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Catheter (staff can only empty the bag of it’s contents)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Colostomy/Ileostomy (staff can only empty the bag of it’s contents)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Fecal Impaction Removal, Enemas and/or Suppositories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Contractures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Injections </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Intermittent Positive Pressure Breathing (IPPB) Machine  </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Stage 1 &amp; 2 Pressures Sores</a:t>
            </a:r>
            <a:endParaRPr b="0" lang="en-US" sz="2000" spc="-1" strike="noStrike">
              <a:latin typeface="Arial"/>
            </a:endParaRPr>
          </a:p>
        </p:txBody>
      </p:sp>
      <p:sp>
        <p:nvSpPr>
          <p:cNvPr id="69" name="TextBox 4"/>
          <p:cNvSpPr/>
          <p:nvPr/>
        </p:nvSpPr>
        <p:spPr>
          <a:xfrm>
            <a:off x="783000" y="1947240"/>
            <a:ext cx="730800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Perpetua"/>
                <a:ea typeface="Arial"/>
              </a:rPr>
              <a:t>The following are allowed if self-managed by the resident OR administered by an Appropriately Skilled Professional, such as, a Registered Nurse:</a:t>
            </a:r>
            <a:endParaRPr b="0" lang="en-US" sz="2000" spc="-1" strike="noStrike">
              <a:latin typeface="Arial"/>
            </a:endParaRPr>
          </a:p>
          <a:p>
            <a:pPr>
              <a:lnSpc>
                <a:spcPct val="100000"/>
              </a:lnSpc>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Google Shape;438;p60" descr=""/>
          <p:cNvPicPr/>
          <p:nvPr/>
        </p:nvPicPr>
        <p:blipFill>
          <a:blip r:embed="rId1"/>
          <a:stretch/>
        </p:blipFill>
        <p:spPr>
          <a:xfrm>
            <a:off x="6096960" y="199440"/>
            <a:ext cx="2730240" cy="415080"/>
          </a:xfrm>
          <a:prstGeom prst="rect">
            <a:avLst/>
          </a:prstGeom>
          <a:ln w="0">
            <a:noFill/>
          </a:ln>
        </p:spPr>
      </p:pic>
      <p:sp>
        <p:nvSpPr>
          <p:cNvPr id="71" name="PlaceHolder 1"/>
          <p:cNvSpPr>
            <a:spLocks noGrp="1"/>
          </p:cNvSpPr>
          <p:nvPr>
            <p:ph type="title"/>
          </p:nvPr>
        </p:nvSpPr>
        <p:spPr>
          <a:xfrm>
            <a:off x="156600" y="685800"/>
            <a:ext cx="8841240" cy="131832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Title 22 Prohibited Health Conditions</a:t>
            </a:r>
            <a:endParaRPr b="0" lang="en-US" sz="4300" spc="-1" strike="noStrike">
              <a:latin typeface="Arial"/>
            </a:endParaRPr>
          </a:p>
        </p:txBody>
      </p:sp>
      <p:sp>
        <p:nvSpPr>
          <p:cNvPr id="72" name="Google Shape;526;p70"/>
          <p:cNvSpPr/>
          <p:nvPr/>
        </p:nvSpPr>
        <p:spPr>
          <a:xfrm>
            <a:off x="705960" y="2076480"/>
            <a:ext cx="7314480" cy="411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000" spc="-1" strike="noStrike" u="sng">
                <a:solidFill>
                  <a:srgbClr val="000000"/>
                </a:solidFill>
                <a:uFillTx/>
                <a:latin typeface="Perpetua"/>
                <a:ea typeface="Questrial"/>
              </a:rPr>
              <a:t>New Allowances in RCFE,  some with Restrictions</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Stage 3 &amp; 4 Pressure Sores (Prohibited, unless on Hospice)</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Communicable Infections – Staph, CDIFF, MRSA, etc. (Prohibited, unless colonized)</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G-Tube, PEG, NG-Tube, IV’s (Some allowances on Hospice, or if in a home with 24-hour Nursing)</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Bedridden (Requires Fire Clearance)</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Wound VAC</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Psych/Mental Illness as a primary diagnosis (Must not have any behaviors that would disturb other residents.)</a:t>
            </a:r>
            <a:br/>
            <a:r>
              <a:rPr b="0" lang="en-US" sz="2000" spc="-1" strike="noStrike">
                <a:solidFill>
                  <a:srgbClr val="000000"/>
                </a:solidFill>
                <a:latin typeface="Perpetua"/>
                <a:ea typeface="DejaVu Sans"/>
              </a:rPr>
              <a:t> </a:t>
            </a:r>
            <a:endParaRPr b="0" lang="en-US" sz="2000" spc="-1" strike="noStrike">
              <a:latin typeface="Arial"/>
            </a:endParaRPr>
          </a:p>
          <a:p>
            <a:pPr>
              <a:lnSpc>
                <a:spcPct val="100000"/>
              </a:lnSpc>
              <a:spcBef>
                <a:spcPts val="550"/>
              </a:spcBef>
              <a:buNone/>
            </a:pPr>
            <a:endParaRPr b="0" lang="en-US" sz="2000" spc="-1" strike="noStrike">
              <a:latin typeface="Arial"/>
            </a:endParaRPr>
          </a:p>
          <a:p>
            <a:pPr>
              <a:lnSpc>
                <a:spcPct val="100000"/>
              </a:lnSpc>
              <a:spcBef>
                <a:spcPts val="499"/>
              </a:spcBef>
              <a:buNone/>
            </a:pPr>
            <a:endParaRPr b="0" lang="en-US" sz="2000" spc="-1" strike="noStrike">
              <a:latin typeface="Arial"/>
            </a:endParaRPr>
          </a:p>
          <a:p>
            <a:pPr>
              <a:lnSpc>
                <a:spcPct val="100000"/>
              </a:lnSpc>
              <a:spcBef>
                <a:spcPts val="700"/>
              </a:spcBef>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Google Shape;438;p60" descr=""/>
          <p:cNvPicPr/>
          <p:nvPr/>
        </p:nvPicPr>
        <p:blipFill>
          <a:blip r:embed="rId1"/>
          <a:stretch/>
        </p:blipFill>
        <p:spPr>
          <a:xfrm>
            <a:off x="6096960" y="199440"/>
            <a:ext cx="2730240" cy="415080"/>
          </a:xfrm>
          <a:prstGeom prst="rect">
            <a:avLst/>
          </a:prstGeom>
          <a:ln w="0">
            <a:noFill/>
          </a:ln>
        </p:spPr>
      </p:pic>
      <p:pic>
        <p:nvPicPr>
          <p:cNvPr id="74" name="Picture 4" descr=""/>
          <p:cNvPicPr/>
          <p:nvPr/>
        </p:nvPicPr>
        <p:blipFill>
          <a:blip r:embed="rId2"/>
          <a:stretch/>
        </p:blipFill>
        <p:spPr>
          <a:xfrm>
            <a:off x="159480" y="3165480"/>
            <a:ext cx="5060160" cy="3570480"/>
          </a:xfrm>
          <a:prstGeom prst="rect">
            <a:avLst/>
          </a:prstGeom>
          <a:ln w="0">
            <a:noFill/>
          </a:ln>
        </p:spPr>
      </p:pic>
      <p:pic>
        <p:nvPicPr>
          <p:cNvPr id="75" name="Picture 1" descr=""/>
          <p:cNvPicPr/>
          <p:nvPr/>
        </p:nvPicPr>
        <p:blipFill>
          <a:blip r:embed="rId3"/>
          <a:srcRect l="0" t="21665" r="0" b="0"/>
          <a:stretch/>
        </p:blipFill>
        <p:spPr>
          <a:xfrm>
            <a:off x="4281120" y="825120"/>
            <a:ext cx="4787280" cy="2287440"/>
          </a:xfrm>
          <a:prstGeom prst="rect">
            <a:avLst/>
          </a:prstGeom>
          <a:ln w="0">
            <a:noFill/>
          </a:ln>
        </p:spPr>
      </p:pic>
      <p:sp>
        <p:nvSpPr>
          <p:cNvPr id="76" name="TextBox 5"/>
          <p:cNvSpPr/>
          <p:nvPr/>
        </p:nvSpPr>
        <p:spPr>
          <a:xfrm>
            <a:off x="92880" y="843840"/>
            <a:ext cx="4120920" cy="307584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High End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$5500</a:t>
            </a:r>
            <a:br/>
            <a:r>
              <a:rPr b="0" lang="en-US" sz="2800" spc="-1" strike="noStrike">
                <a:solidFill>
                  <a:srgbClr val="ffffff"/>
                </a:solidFill>
                <a:latin typeface="Perpetua"/>
                <a:ea typeface="Arial"/>
              </a:rPr>
              <a:t>Shared rooms from $4500</a:t>
            </a:r>
            <a:endParaRPr b="0" lang="en-US" sz="2800" spc="-1" strike="noStrike">
              <a:latin typeface="Arial"/>
            </a:endParaRPr>
          </a:p>
        </p:txBody>
      </p:sp>
      <p:pic>
        <p:nvPicPr>
          <p:cNvPr id="77" name="Picture 8" descr=""/>
          <p:cNvPicPr/>
          <p:nvPr/>
        </p:nvPicPr>
        <p:blipFill>
          <a:blip r:embed="rId4"/>
          <a:stretch/>
        </p:blipFill>
        <p:spPr>
          <a:xfrm>
            <a:off x="5328360" y="3573000"/>
            <a:ext cx="3615480" cy="25567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1377</TotalTime>
  <Application>LibreOffice/7.2.6.2$Linux_X86_64 LibreOffice_project/20$Build-2</Application>
  <AppVersion>15.0000</AppVersion>
  <Words>1424</Words>
  <Paragraphs>137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Holly</dc:creator>
  <dc:description/>
  <dc:language>en-US</dc:language>
  <cp:lastModifiedBy/>
  <cp:lastPrinted>2019-10-30T00:15:12Z</cp:lastPrinted>
  <dcterms:modified xsi:type="dcterms:W3CDTF">2022-04-08T15:18:46Z</dcterms:modified>
  <cp:revision>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29</vt:i4>
  </property>
</Properties>
</file>