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_rels/presentation.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4.png" ContentType="image/png"/>
  <Override PartName="/ppt/presProps.xml" ContentType="application/vnd.openxmlformats-officedocument.presentationml.presProps+xml"/>
  <Override PartName="/ppt/slides/slide1.xml" ContentType="application/vnd.openxmlformats-officedocument.presentationml.slide+xml"/>
  <Override PartName="/ppt/slides/_rels/slide4.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914400" y="274680"/>
            <a:ext cx="7772040" cy="114264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29" name="PlaceHolder 2"/>
          <p:cNvSpPr>
            <a:spLocks noGrp="1"/>
          </p:cNvSpPr>
          <p:nvPr>
            <p:ph/>
          </p:nvPr>
        </p:nvSpPr>
        <p:spPr>
          <a:xfrm>
            <a:off x="914400" y="1447920"/>
            <a:ext cx="777204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0" name="PlaceHolder 3"/>
          <p:cNvSpPr>
            <a:spLocks noGrp="1"/>
          </p:cNvSpPr>
          <p:nvPr>
            <p:ph/>
          </p:nvPr>
        </p:nvSpPr>
        <p:spPr>
          <a:xfrm>
            <a:off x="914400" y="3836160"/>
            <a:ext cx="777204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914400" y="274680"/>
            <a:ext cx="7772040" cy="114264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32" name="PlaceHolder 2"/>
          <p:cNvSpPr>
            <a:spLocks noGrp="1"/>
          </p:cNvSpPr>
          <p:nvPr>
            <p:ph/>
          </p:nvPr>
        </p:nvSpPr>
        <p:spPr>
          <a:xfrm>
            <a:off x="914400" y="1447920"/>
            <a:ext cx="379260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3" name="PlaceHolder 3"/>
          <p:cNvSpPr>
            <a:spLocks noGrp="1"/>
          </p:cNvSpPr>
          <p:nvPr>
            <p:ph/>
          </p:nvPr>
        </p:nvSpPr>
        <p:spPr>
          <a:xfrm>
            <a:off x="4897080" y="1447920"/>
            <a:ext cx="379260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4" name="PlaceHolder 4"/>
          <p:cNvSpPr>
            <a:spLocks noGrp="1"/>
          </p:cNvSpPr>
          <p:nvPr>
            <p:ph/>
          </p:nvPr>
        </p:nvSpPr>
        <p:spPr>
          <a:xfrm>
            <a:off x="914400" y="3836160"/>
            <a:ext cx="379260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5" name="PlaceHolder 5"/>
          <p:cNvSpPr>
            <a:spLocks noGrp="1"/>
          </p:cNvSpPr>
          <p:nvPr>
            <p:ph/>
          </p:nvPr>
        </p:nvSpPr>
        <p:spPr>
          <a:xfrm>
            <a:off x="4897080" y="3836160"/>
            <a:ext cx="379260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914400" y="274680"/>
            <a:ext cx="7772040" cy="114264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37" name="PlaceHolder 2"/>
          <p:cNvSpPr>
            <a:spLocks noGrp="1"/>
          </p:cNvSpPr>
          <p:nvPr>
            <p:ph/>
          </p:nvPr>
        </p:nvSpPr>
        <p:spPr>
          <a:xfrm>
            <a:off x="914400" y="1447920"/>
            <a:ext cx="250236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8" name="PlaceHolder 3"/>
          <p:cNvSpPr>
            <a:spLocks noGrp="1"/>
          </p:cNvSpPr>
          <p:nvPr>
            <p:ph/>
          </p:nvPr>
        </p:nvSpPr>
        <p:spPr>
          <a:xfrm>
            <a:off x="3542400" y="1447920"/>
            <a:ext cx="250236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9" name="PlaceHolder 4"/>
          <p:cNvSpPr>
            <a:spLocks noGrp="1"/>
          </p:cNvSpPr>
          <p:nvPr>
            <p:ph/>
          </p:nvPr>
        </p:nvSpPr>
        <p:spPr>
          <a:xfrm>
            <a:off x="6170040" y="1447920"/>
            <a:ext cx="250236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40" name="PlaceHolder 5"/>
          <p:cNvSpPr>
            <a:spLocks noGrp="1"/>
          </p:cNvSpPr>
          <p:nvPr>
            <p:ph/>
          </p:nvPr>
        </p:nvSpPr>
        <p:spPr>
          <a:xfrm>
            <a:off x="914400" y="3836160"/>
            <a:ext cx="250236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41" name="PlaceHolder 6"/>
          <p:cNvSpPr>
            <a:spLocks noGrp="1"/>
          </p:cNvSpPr>
          <p:nvPr>
            <p:ph/>
          </p:nvPr>
        </p:nvSpPr>
        <p:spPr>
          <a:xfrm>
            <a:off x="3542400" y="3836160"/>
            <a:ext cx="250236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42" name="PlaceHolder 7"/>
          <p:cNvSpPr>
            <a:spLocks noGrp="1"/>
          </p:cNvSpPr>
          <p:nvPr>
            <p:ph/>
          </p:nvPr>
        </p:nvSpPr>
        <p:spPr>
          <a:xfrm>
            <a:off x="6170040" y="3836160"/>
            <a:ext cx="250236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914400" y="274680"/>
            <a:ext cx="7772040" cy="114264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8" name="PlaceHolder 2"/>
          <p:cNvSpPr>
            <a:spLocks noGrp="1"/>
          </p:cNvSpPr>
          <p:nvPr>
            <p:ph type="subTitle"/>
          </p:nvPr>
        </p:nvSpPr>
        <p:spPr>
          <a:xfrm>
            <a:off x="914400" y="1447920"/>
            <a:ext cx="7772040" cy="4571640"/>
          </a:xfrm>
          <a:prstGeom prst="rect">
            <a:avLst/>
          </a:prstGeom>
          <a:noFill/>
          <a:ln w="0">
            <a:noFill/>
          </a:ln>
        </p:spPr>
        <p:txBody>
          <a:bodyPr lIns="0" rIns="0" tIns="0" bIns="0" anchor="ctr">
            <a:noAutofit/>
          </a:bodyPr>
          <a:p>
            <a:pPr algn="ctr">
              <a:buNone/>
            </a:pPr>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914400" y="274680"/>
            <a:ext cx="7772040" cy="114264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0" name="PlaceHolder 2"/>
          <p:cNvSpPr>
            <a:spLocks noGrp="1"/>
          </p:cNvSpPr>
          <p:nvPr>
            <p:ph/>
          </p:nvPr>
        </p:nvSpPr>
        <p:spPr>
          <a:xfrm>
            <a:off x="914400" y="1447920"/>
            <a:ext cx="7772040" cy="45716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914400" y="274680"/>
            <a:ext cx="7772040" cy="114264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2" name="PlaceHolder 2"/>
          <p:cNvSpPr>
            <a:spLocks noGrp="1"/>
          </p:cNvSpPr>
          <p:nvPr>
            <p:ph/>
          </p:nvPr>
        </p:nvSpPr>
        <p:spPr>
          <a:xfrm>
            <a:off x="914400" y="1447920"/>
            <a:ext cx="3792600" cy="45716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3" name="PlaceHolder 3"/>
          <p:cNvSpPr>
            <a:spLocks noGrp="1"/>
          </p:cNvSpPr>
          <p:nvPr>
            <p:ph/>
          </p:nvPr>
        </p:nvSpPr>
        <p:spPr>
          <a:xfrm>
            <a:off x="4897080" y="1447920"/>
            <a:ext cx="3792600" cy="45716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914400" y="274680"/>
            <a:ext cx="7772040" cy="114264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914400" y="274680"/>
            <a:ext cx="7772040" cy="5297760"/>
          </a:xfrm>
          <a:prstGeom prst="rect">
            <a:avLst/>
          </a:prstGeom>
          <a:noFill/>
          <a:ln w="0">
            <a:noFill/>
          </a:ln>
        </p:spPr>
        <p:txBody>
          <a:bodyPr lIns="0" rIns="0" tIns="0" bIns="0" anchor="ctr">
            <a:noAutofit/>
          </a:bodyPr>
          <a:p>
            <a:pPr algn="ctr">
              <a:buNone/>
            </a:pP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914400" y="274680"/>
            <a:ext cx="7772040" cy="114264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7" name="PlaceHolder 2"/>
          <p:cNvSpPr>
            <a:spLocks noGrp="1"/>
          </p:cNvSpPr>
          <p:nvPr>
            <p:ph/>
          </p:nvPr>
        </p:nvSpPr>
        <p:spPr>
          <a:xfrm>
            <a:off x="914400" y="1447920"/>
            <a:ext cx="379260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8" name="PlaceHolder 3"/>
          <p:cNvSpPr>
            <a:spLocks noGrp="1"/>
          </p:cNvSpPr>
          <p:nvPr>
            <p:ph/>
          </p:nvPr>
        </p:nvSpPr>
        <p:spPr>
          <a:xfrm>
            <a:off x="4897080" y="1447920"/>
            <a:ext cx="3792600" cy="45716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9" name="PlaceHolder 4"/>
          <p:cNvSpPr>
            <a:spLocks noGrp="1"/>
          </p:cNvSpPr>
          <p:nvPr>
            <p:ph/>
          </p:nvPr>
        </p:nvSpPr>
        <p:spPr>
          <a:xfrm>
            <a:off x="914400" y="3836160"/>
            <a:ext cx="379260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914400" y="274680"/>
            <a:ext cx="7772040" cy="114264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21" name="PlaceHolder 2"/>
          <p:cNvSpPr>
            <a:spLocks noGrp="1"/>
          </p:cNvSpPr>
          <p:nvPr>
            <p:ph/>
          </p:nvPr>
        </p:nvSpPr>
        <p:spPr>
          <a:xfrm>
            <a:off x="914400" y="1447920"/>
            <a:ext cx="3792600" cy="45716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2" name="PlaceHolder 3"/>
          <p:cNvSpPr>
            <a:spLocks noGrp="1"/>
          </p:cNvSpPr>
          <p:nvPr>
            <p:ph/>
          </p:nvPr>
        </p:nvSpPr>
        <p:spPr>
          <a:xfrm>
            <a:off x="4897080" y="1447920"/>
            <a:ext cx="379260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3" name="PlaceHolder 4"/>
          <p:cNvSpPr>
            <a:spLocks noGrp="1"/>
          </p:cNvSpPr>
          <p:nvPr>
            <p:ph/>
          </p:nvPr>
        </p:nvSpPr>
        <p:spPr>
          <a:xfrm>
            <a:off x="4897080" y="3836160"/>
            <a:ext cx="379260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914400" y="274680"/>
            <a:ext cx="7772040" cy="114264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25" name="PlaceHolder 2"/>
          <p:cNvSpPr>
            <a:spLocks noGrp="1"/>
          </p:cNvSpPr>
          <p:nvPr>
            <p:ph/>
          </p:nvPr>
        </p:nvSpPr>
        <p:spPr>
          <a:xfrm>
            <a:off x="914400" y="1447920"/>
            <a:ext cx="379260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6" name="PlaceHolder 3"/>
          <p:cNvSpPr>
            <a:spLocks noGrp="1"/>
          </p:cNvSpPr>
          <p:nvPr>
            <p:ph/>
          </p:nvPr>
        </p:nvSpPr>
        <p:spPr>
          <a:xfrm>
            <a:off x="4897080" y="1447920"/>
            <a:ext cx="379260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7" name="PlaceHolder 4"/>
          <p:cNvSpPr>
            <a:spLocks noGrp="1"/>
          </p:cNvSpPr>
          <p:nvPr>
            <p:ph/>
          </p:nvPr>
        </p:nvSpPr>
        <p:spPr>
          <a:xfrm>
            <a:off x="914400" y="3836160"/>
            <a:ext cx="7772040" cy="218052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8ecfe7"/>
            </a:gs>
            <a:gs pos="100000">
              <a:srgbClr val="bbdeee"/>
            </a:gs>
          </a:gsLst>
          <a:lin ang="5400000"/>
        </a:gradFill>
      </p:bgPr>
    </p:bg>
    <p:spTree>
      <p:nvGrpSpPr>
        <p:cNvPr id="1" name=""/>
        <p:cNvGrpSpPr/>
        <p:nvPr/>
      </p:nvGrpSpPr>
      <p:grpSpPr>
        <a:xfrm>
          <a:off x="0" y="0"/>
          <a:ext cx="0" cy="0"/>
          <a:chOff x="0" y="0"/>
          <a:chExt cx="0" cy="0"/>
        </a:xfrm>
      </p:grpSpPr>
      <p:sp>
        <p:nvSpPr>
          <p:cNvPr id="0" name="Google Shape;340;p48" hidden="1"/>
          <p:cNvSpPr/>
          <p:nvPr/>
        </p:nvSpPr>
        <p:spPr>
          <a:xfrm>
            <a:off x="0" y="0"/>
            <a:ext cx="9143640" cy="6857640"/>
          </a:xfrm>
          <a:prstGeom prst="rect">
            <a:avLst/>
          </a:prstGeom>
          <a:solidFill>
            <a:srgbClr val="ffffff"/>
          </a:solidFill>
          <a:ln w="0">
            <a:noFill/>
          </a:ln>
        </p:spPr>
        <p:style>
          <a:lnRef idx="0"/>
          <a:fillRef idx="0"/>
          <a:effectRef idx="0"/>
          <a:fontRef idx="minor"/>
        </p:style>
      </p:sp>
      <p:sp>
        <p:nvSpPr>
          <p:cNvPr id="1" name="Google Shape;341;p48" hidden="1"/>
          <p:cNvSpPr/>
          <p:nvPr/>
        </p:nvSpPr>
        <p:spPr>
          <a:xfrm>
            <a:off x="64080" y="69840"/>
            <a:ext cx="9012960" cy="6693120"/>
          </a:xfrm>
          <a:prstGeom prst="roundRect">
            <a:avLst>
              <a:gd name="adj" fmla="val 4929"/>
            </a:avLst>
          </a:prstGeom>
          <a:gradFill rotWithShape="0">
            <a:gsLst>
              <a:gs pos="0">
                <a:srgbClr val="8ecfe7"/>
              </a:gs>
              <a:gs pos="100000">
                <a:srgbClr val="bbdeee"/>
              </a:gs>
            </a:gsLst>
            <a:lin ang="5400000"/>
          </a:gradFill>
          <a:ln cap="sq" w="9525">
            <a:solidFill>
              <a:srgbClr val="000000"/>
            </a:solidFill>
            <a:round/>
          </a:ln>
        </p:spPr>
        <p:style>
          <a:lnRef idx="0"/>
          <a:fillRef idx="0"/>
          <a:effectRef idx="0"/>
          <a:fontRef idx="minor"/>
        </p:style>
      </p:sp>
      <p:sp>
        <p:nvSpPr>
          <p:cNvPr id="2" name="PlaceHolder 1"/>
          <p:cNvSpPr>
            <a:spLocks noGrp="1"/>
          </p:cNvSpPr>
          <p:nvPr>
            <p:ph type="title"/>
          </p:nvPr>
        </p:nvSpPr>
        <p:spPr>
          <a:xfrm>
            <a:off x="914400" y="274680"/>
            <a:ext cx="7772040" cy="1142640"/>
          </a:xfrm>
          <a:prstGeom prst="rect">
            <a:avLst/>
          </a:prstGeom>
          <a:noFill/>
          <a:ln w="0">
            <a:noFill/>
          </a:ln>
        </p:spPr>
        <p:txBody>
          <a:bodyPr lIns="96480" rIns="96480" tIns="48240" bIns="96480" anchor="b">
            <a:noAutofit/>
          </a:bodyPr>
          <a:p>
            <a:r>
              <a:rPr b="0" lang="en-US" sz="4300" spc="-1" strike="noStrike">
                <a:solidFill>
                  <a:srgbClr val="000000"/>
                </a:solidFill>
                <a:latin typeface="Arial"/>
              </a:rPr>
              <a:t>Click to edit the title text format</a:t>
            </a:r>
            <a:endParaRPr b="0" lang="en-US" sz="4300" spc="-1" strike="noStrike">
              <a:solidFill>
                <a:srgbClr val="000000"/>
              </a:solidFill>
              <a:latin typeface="Arial"/>
            </a:endParaRPr>
          </a:p>
        </p:txBody>
      </p:sp>
      <p:sp>
        <p:nvSpPr>
          <p:cNvPr id="3" name="PlaceHolder 2"/>
          <p:cNvSpPr>
            <a:spLocks noGrp="1"/>
          </p:cNvSpPr>
          <p:nvPr>
            <p:ph type="dt"/>
          </p:nvPr>
        </p:nvSpPr>
        <p:spPr>
          <a:xfrm>
            <a:off x="6172200" y="6191280"/>
            <a:ext cx="2476080" cy="475920"/>
          </a:xfrm>
          <a:prstGeom prst="rect">
            <a:avLst/>
          </a:prstGeom>
          <a:noFill/>
          <a:ln w="0">
            <a:noFill/>
          </a:ln>
        </p:spPr>
        <p:txBody>
          <a:bodyPr lIns="96480" rIns="96480" tIns="48240" bIns="48240" anchor="ctr">
            <a:noAutofit/>
          </a:bodyPr>
          <a:p>
            <a:endParaRPr b="0" lang="en-US" sz="2400" spc="-1" strike="noStrike">
              <a:latin typeface="Times New Roman"/>
            </a:endParaRPr>
          </a:p>
        </p:txBody>
      </p:sp>
      <p:sp>
        <p:nvSpPr>
          <p:cNvPr id="4" name="PlaceHolder 3"/>
          <p:cNvSpPr>
            <a:spLocks noGrp="1"/>
          </p:cNvSpPr>
          <p:nvPr>
            <p:ph type="ftr"/>
          </p:nvPr>
        </p:nvSpPr>
        <p:spPr>
          <a:xfrm>
            <a:off x="914400" y="6172200"/>
            <a:ext cx="3962160" cy="456840"/>
          </a:xfrm>
          <a:prstGeom prst="rect">
            <a:avLst/>
          </a:prstGeom>
          <a:noFill/>
          <a:ln w="0">
            <a:noFill/>
          </a:ln>
        </p:spPr>
        <p:txBody>
          <a:bodyPr lIns="96480" rIns="96480" tIns="48240" bIns="48240" anchor="ctr">
            <a:noAutofit/>
          </a:bodyPr>
          <a:p>
            <a:endParaRPr b="0" lang="en-US" sz="2400" spc="-1" strike="noStrike">
              <a:latin typeface="Times New Roman"/>
            </a:endParaRPr>
          </a:p>
        </p:txBody>
      </p:sp>
      <p:sp>
        <p:nvSpPr>
          <p:cNvPr id="5" name="PlaceHolder 4"/>
          <p:cNvSpPr>
            <a:spLocks noGrp="1"/>
          </p:cNvSpPr>
          <p:nvPr>
            <p:ph type="sldNum"/>
          </p:nvPr>
        </p:nvSpPr>
        <p:spPr>
          <a:xfrm>
            <a:off x="146160" y="6210360"/>
            <a:ext cx="456840" cy="456840"/>
          </a:xfrm>
          <a:prstGeom prst="rect">
            <a:avLst/>
          </a:prstGeom>
          <a:solidFill>
            <a:srgbClr val="2da2bf"/>
          </a:solidFill>
          <a:ln w="0">
            <a:noFill/>
          </a:ln>
        </p:spPr>
        <p:txBody>
          <a:bodyPr lIns="0" rIns="0" tIns="0" bIns="0" anchor="ctr" anchorCtr="1">
            <a:noAutofit/>
          </a:bodyPr>
          <a:p>
            <a:pPr algn="ctr">
              <a:lnSpc>
                <a:spcPct val="100000"/>
              </a:lnSpc>
              <a:buNone/>
              <a:tabLst>
                <a:tab algn="l" pos="0"/>
              </a:tabLst>
            </a:pPr>
            <a:fld id="{6FBF8439-8D80-40BE-8DE0-65457642118E}" type="slidenum">
              <a:rPr b="0" lang="en-US" sz="1500" spc="-1" strike="noStrike">
                <a:solidFill>
                  <a:srgbClr val="ffffff"/>
                </a:solidFill>
                <a:latin typeface="Source Sans Pro"/>
                <a:ea typeface="Source Sans Pro"/>
              </a:rPr>
              <a:t>&lt;number&gt;</a:t>
            </a:fld>
            <a:endParaRPr b="0" lang="en-US" sz="1500" spc="-1" strike="noStrike">
              <a:latin typeface="Times New Roman"/>
            </a:endParaRPr>
          </a:p>
        </p:txBody>
      </p:sp>
      <p:sp>
        <p:nvSpPr>
          <p:cNvPr id="6" name="PlaceHolder 5"/>
          <p:cNvSpPr>
            <a:spLocks noGrp="1"/>
          </p:cNvSpPr>
          <p:nvPr>
            <p:ph type="body"/>
          </p:nvPr>
        </p:nvSpPr>
        <p:spPr>
          <a:xfrm>
            <a:off x="914400" y="1447920"/>
            <a:ext cx="7772040" cy="4571640"/>
          </a:xfrm>
          <a:prstGeom prst="rect">
            <a:avLst/>
          </a:prstGeom>
          <a:noFill/>
          <a:ln w="0">
            <a:noFill/>
          </a:ln>
        </p:spPr>
        <p:txBody>
          <a:bodyPr lIns="96480" rIns="96480" tIns="48240" bIns="48240" anchor="t">
            <a:noAutofit/>
          </a:bodyPr>
          <a:p>
            <a:pPr marL="432000" indent="-324000">
              <a:spcBef>
                <a:spcPts val="1417"/>
              </a:spcBef>
              <a:buClr>
                <a:srgbClr val="000000"/>
              </a:buClr>
              <a:buSzPct val="45000"/>
              <a:buFont typeface="Wingdings" charset="2"/>
              <a:buChar char=""/>
            </a:pPr>
            <a:r>
              <a:rPr b="0" lang="en-US" sz="2800" spc="-1" strike="noStrike">
                <a:solidFill>
                  <a:srgbClr val="000000"/>
                </a:solidFill>
                <a:latin typeface="Arial"/>
              </a:rPr>
              <a:t>Click to edit the outline text format</a:t>
            </a:r>
            <a:endParaRPr b="0" lang="en-US"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800" spc="-1" strike="noStrike">
                <a:solidFill>
                  <a:srgbClr val="000000"/>
                </a:solidFill>
                <a:latin typeface="Arial"/>
              </a:rPr>
              <a:t>Third Outline Level</a:t>
            </a:r>
            <a:endParaRPr b="0" lang="en-US" sz="2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800" spc="-1" strike="noStrike">
                <a:solidFill>
                  <a:srgbClr val="000000"/>
                </a:solidFill>
                <a:latin typeface="Arial"/>
              </a:rPr>
              <a:t>Fourth Outline Level</a:t>
            </a:r>
            <a:endParaRPr b="0" lang="en-US" sz="2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800" spc="-1" strike="noStrike">
                <a:solidFill>
                  <a:srgbClr val="000000"/>
                </a:solidFill>
                <a:latin typeface="Arial"/>
              </a:rPr>
              <a:t>Fifth Outline Level</a:t>
            </a:r>
            <a:endParaRPr b="0" lang="en-US" sz="2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800" spc="-1" strike="noStrike">
                <a:solidFill>
                  <a:srgbClr val="000000"/>
                </a:solidFill>
                <a:latin typeface="Arial"/>
              </a:rPr>
              <a:t>Sixth Outline Level</a:t>
            </a:r>
            <a:endParaRPr b="0" lang="en-US" sz="2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800" spc="-1" strike="noStrike">
                <a:solidFill>
                  <a:srgbClr val="000000"/>
                </a:solidFill>
                <a:latin typeface="Arial"/>
              </a:rPr>
              <a:t>Seventh Outline Level</a:t>
            </a:r>
            <a:endParaRPr b="0" lang="en-US" sz="2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3" name="Google Shape;438;p60" descr=""/>
          <p:cNvPicPr/>
          <p:nvPr/>
        </p:nvPicPr>
        <p:blipFill>
          <a:blip r:embed="rId1"/>
          <a:stretch/>
        </p:blipFill>
        <p:spPr>
          <a:xfrm>
            <a:off x="1782720" y="606960"/>
            <a:ext cx="5585400" cy="804600"/>
          </a:xfrm>
          <a:prstGeom prst="rect">
            <a:avLst/>
          </a:prstGeom>
          <a:ln w="0">
            <a:noFill/>
          </a:ln>
        </p:spPr>
      </p:pic>
      <p:sp>
        <p:nvSpPr>
          <p:cNvPr id="44" name="Google Shape;436;p60"/>
          <p:cNvSpPr/>
          <p:nvPr/>
        </p:nvSpPr>
        <p:spPr>
          <a:xfrm>
            <a:off x="3600" y="1918080"/>
            <a:ext cx="9143640" cy="705600"/>
          </a:xfrm>
          <a:prstGeom prst="rect">
            <a:avLst/>
          </a:prstGeom>
          <a:solidFill>
            <a:schemeClr val="accent1"/>
          </a:solidFill>
          <a:ln w="0">
            <a:noFill/>
          </a:ln>
        </p:spPr>
        <p:style>
          <a:lnRef idx="0"/>
          <a:fillRef idx="0"/>
          <a:effectRef idx="0"/>
          <a:fontRef idx="minor"/>
        </p:style>
        <p:txBody>
          <a:bodyPr anchor="t">
            <a:noAutofit/>
          </a:bodyPr>
          <a:p>
            <a:pPr algn="ctr">
              <a:lnSpc>
                <a:spcPct val="100000"/>
              </a:lnSpc>
              <a:buNone/>
              <a:tabLst>
                <a:tab algn="l" pos="0"/>
              </a:tabLst>
            </a:pPr>
            <a:r>
              <a:rPr b="0" lang="en-US" sz="3600" spc="-1" strike="noStrike">
                <a:solidFill>
                  <a:srgbClr val="ffffff"/>
                </a:solidFill>
                <a:latin typeface="Perpetua"/>
                <a:ea typeface="Questrial"/>
              </a:rPr>
              <a:t>RCFE Educational In-Service</a:t>
            </a:r>
            <a:endParaRPr b="0" lang="en-US" sz="3600" spc="-1" strike="noStrike">
              <a:latin typeface="Arial"/>
            </a:endParaRPr>
          </a:p>
        </p:txBody>
      </p:sp>
      <p:sp>
        <p:nvSpPr>
          <p:cNvPr id="45" name="TextBox 1"/>
          <p:cNvSpPr/>
          <p:nvPr/>
        </p:nvSpPr>
        <p:spPr>
          <a:xfrm>
            <a:off x="1044000" y="2811960"/>
            <a:ext cx="6811920" cy="173556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1" lang="en-US" sz="1800" spc="-1" strike="noStrike">
                <a:solidFill>
                  <a:srgbClr val="000000"/>
                </a:solidFill>
                <a:latin typeface="Perpetua"/>
                <a:ea typeface="Arial"/>
              </a:rPr>
              <a:t>The purpose of this In-Service is to provide realistic pricing for Residential Care Facilities for the Elderly (RCFE’s) in San Diego County based on the Level of Care needed by the patient, as well as, funding options for RCFE’s.</a:t>
            </a:r>
            <a:endParaRPr b="0" lang="en-US" sz="1800" spc="-1" strike="noStrike">
              <a:latin typeface="Arial"/>
            </a:endParaRPr>
          </a:p>
          <a:p>
            <a:pPr algn="ctr">
              <a:lnSpc>
                <a:spcPct val="100000"/>
              </a:lnSpc>
              <a:buNone/>
            </a:pP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6" name="Google Shape;438;p60" descr=""/>
          <p:cNvPicPr/>
          <p:nvPr/>
        </p:nvPicPr>
        <p:blipFill>
          <a:blip r:embed="rId1"/>
          <a:stretch/>
        </p:blipFill>
        <p:spPr>
          <a:xfrm>
            <a:off x="1782720" y="606960"/>
            <a:ext cx="5585400" cy="804600"/>
          </a:xfrm>
          <a:prstGeom prst="rect">
            <a:avLst/>
          </a:prstGeom>
          <a:ln w="0">
            <a:noFill/>
          </a:ln>
        </p:spPr>
      </p:pic>
      <p:sp>
        <p:nvSpPr>
          <p:cNvPr id="47" name="Google Shape;436;p60"/>
          <p:cNvSpPr/>
          <p:nvPr/>
        </p:nvSpPr>
        <p:spPr>
          <a:xfrm>
            <a:off x="146160" y="1600200"/>
            <a:ext cx="8851320" cy="1207080"/>
          </a:xfrm>
          <a:prstGeom prst="rect">
            <a:avLst/>
          </a:prstGeom>
          <a:solidFill>
            <a:schemeClr val="accent1"/>
          </a:solidFill>
          <a:ln w="0">
            <a:noFill/>
          </a:ln>
        </p:spPr>
        <p:style>
          <a:lnRef idx="0"/>
          <a:fillRef idx="0"/>
          <a:effectRef idx="0"/>
          <a:fontRef idx="minor"/>
        </p:style>
        <p:txBody>
          <a:bodyPr anchor="t">
            <a:noAutofit/>
          </a:bodyPr>
          <a:p>
            <a:pPr algn="ctr">
              <a:lnSpc>
                <a:spcPct val="100000"/>
              </a:lnSpc>
              <a:buNone/>
              <a:tabLst>
                <a:tab algn="l" pos="0"/>
              </a:tabLst>
            </a:pPr>
            <a:r>
              <a:rPr b="0" lang="en-US" sz="3600" spc="-1" strike="noStrike">
                <a:solidFill>
                  <a:srgbClr val="ffffff"/>
                </a:solidFill>
                <a:latin typeface="Perpetua"/>
                <a:ea typeface="Questrial"/>
              </a:rPr>
              <a:t>Average RCFE Pricing for San Diego County</a:t>
            </a:r>
            <a:endParaRPr b="0" lang="en-US" sz="3600" spc="-1" strike="noStrike">
              <a:latin typeface="Arial"/>
            </a:endParaRPr>
          </a:p>
        </p:txBody>
      </p:sp>
      <p:sp>
        <p:nvSpPr>
          <p:cNvPr id="48" name="TextBox 5"/>
          <p:cNvSpPr/>
          <p:nvPr/>
        </p:nvSpPr>
        <p:spPr>
          <a:xfrm>
            <a:off x="836280" y="2971800"/>
            <a:ext cx="6123600" cy="4053600"/>
          </a:xfrm>
          <a:prstGeom prst="rect">
            <a:avLst/>
          </a:prstGeom>
          <a:noFill/>
          <a:ln w="0">
            <a:noFill/>
          </a:ln>
        </p:spPr>
        <p:style>
          <a:lnRef idx="0"/>
          <a:fillRef idx="0"/>
          <a:effectRef idx="0"/>
          <a:fontRef idx="minor"/>
        </p:style>
        <p:txBody>
          <a:bodyPr lIns="90000" rIns="90000" tIns="45000" bIns="45000" anchor="t">
            <a:spAutoFit/>
          </a:bodyPr>
          <a:p>
            <a:pPr marL="343080" indent="-343080">
              <a:lnSpc>
                <a:spcPct val="100000"/>
              </a:lnSpc>
              <a:buClr>
                <a:srgbClr val="227a8f"/>
              </a:buClr>
              <a:buFont typeface="Arial"/>
              <a:buChar char="•"/>
            </a:pPr>
            <a:r>
              <a:rPr b="0" lang="en-US" sz="2000" spc="-1" strike="noStrike">
                <a:solidFill>
                  <a:srgbClr val="000000"/>
                </a:solidFill>
                <a:latin typeface="Perpetua"/>
                <a:ea typeface="Arial"/>
              </a:rPr>
              <a:t>Long-Term Placement –$4,987</a:t>
            </a:r>
            <a:endParaRPr b="0" lang="en-US" sz="2000" spc="-1" strike="noStrike">
              <a:latin typeface="Arial"/>
            </a:endParaRPr>
          </a:p>
          <a:p>
            <a:pPr marL="343080" indent="-343080">
              <a:lnSpc>
                <a:spcPct val="100000"/>
              </a:lnSpc>
              <a:buClr>
                <a:srgbClr val="227a8f"/>
              </a:buClr>
              <a:buFont typeface="Arial"/>
              <a:buChar char="•"/>
            </a:pPr>
            <a:r>
              <a:rPr b="0" lang="en-US" sz="2000" spc="-1" strike="noStrike">
                <a:solidFill>
                  <a:srgbClr val="000000"/>
                </a:solidFill>
                <a:latin typeface="Perpetua"/>
                <a:ea typeface="Arial"/>
              </a:rPr>
              <a:t>Hospice/Respite –$3,524</a:t>
            </a:r>
            <a:endParaRPr b="0" lang="en-US" sz="2000" spc="-1" strike="noStrike">
              <a:latin typeface="Arial"/>
            </a:endParaRPr>
          </a:p>
          <a:p>
            <a:pPr marL="343080" indent="-343080">
              <a:lnSpc>
                <a:spcPct val="100000"/>
              </a:lnSpc>
              <a:buClr>
                <a:srgbClr val="227a8f"/>
              </a:buClr>
              <a:buFont typeface="Arial"/>
              <a:buChar char="•"/>
            </a:pPr>
            <a:r>
              <a:rPr b="0" lang="en-US" sz="2000" spc="-1" strike="noStrike">
                <a:solidFill>
                  <a:srgbClr val="000000"/>
                </a:solidFill>
                <a:latin typeface="Perpetua"/>
                <a:ea typeface="Arial"/>
              </a:rPr>
              <a:t>Low Dollar –$1,933</a:t>
            </a:r>
            <a:endParaRPr b="0" lang="en-US" sz="2000" spc="-1" strike="noStrike">
              <a:latin typeface="Arial"/>
            </a:endParaRPr>
          </a:p>
          <a:p>
            <a:pPr marL="343080" indent="-343080">
              <a:lnSpc>
                <a:spcPct val="100000"/>
              </a:lnSpc>
              <a:buClr>
                <a:srgbClr val="227a8f"/>
              </a:buClr>
              <a:buFont typeface="Arial"/>
              <a:buChar char="•"/>
            </a:pPr>
            <a:r>
              <a:rPr b="0" lang="en-US" sz="2000" spc="-1" strike="noStrike">
                <a:solidFill>
                  <a:srgbClr val="000000"/>
                </a:solidFill>
                <a:latin typeface="Perpetua"/>
                <a:ea typeface="Arial"/>
              </a:rPr>
              <a:t>Diabetic –$6,331</a:t>
            </a:r>
            <a:endParaRPr b="0" lang="en-US" sz="2000" spc="-1" strike="noStrike">
              <a:latin typeface="Arial"/>
            </a:endParaRPr>
          </a:p>
          <a:p>
            <a:pPr marL="343080" indent="-343080">
              <a:lnSpc>
                <a:spcPct val="100000"/>
              </a:lnSpc>
              <a:buClr>
                <a:srgbClr val="227a8f"/>
              </a:buClr>
              <a:buFont typeface="Arial"/>
              <a:buChar char="•"/>
            </a:pPr>
            <a:r>
              <a:rPr b="0" lang="en-US" sz="2000" spc="-1" strike="noStrike">
                <a:solidFill>
                  <a:srgbClr val="000000"/>
                </a:solidFill>
                <a:latin typeface="Perpetua"/>
                <a:ea typeface="Arial"/>
              </a:rPr>
              <a:t>Underage –$5,480</a:t>
            </a:r>
            <a:endParaRPr b="0" lang="en-US" sz="2000" spc="-1" strike="noStrike">
              <a:latin typeface="Arial"/>
            </a:endParaRPr>
          </a:p>
          <a:p>
            <a:pPr marL="343080" indent="-343080">
              <a:lnSpc>
                <a:spcPct val="100000"/>
              </a:lnSpc>
              <a:buClr>
                <a:srgbClr val="227a8f"/>
              </a:buClr>
              <a:buFont typeface="Arial"/>
              <a:buChar char="•"/>
            </a:pPr>
            <a:r>
              <a:rPr b="0" lang="en-US" sz="2000" spc="-1" strike="noStrike">
                <a:solidFill>
                  <a:srgbClr val="000000"/>
                </a:solidFill>
                <a:latin typeface="Perpetua"/>
                <a:ea typeface="Arial"/>
              </a:rPr>
              <a:t>Feeding Tube –$7,220</a:t>
            </a:r>
            <a:endParaRPr b="0" lang="en-US" sz="2000" spc="-1" strike="noStrike">
              <a:latin typeface="Arial"/>
            </a:endParaRPr>
          </a:p>
          <a:p>
            <a:pPr marL="343080" indent="-343080">
              <a:lnSpc>
                <a:spcPct val="100000"/>
              </a:lnSpc>
              <a:buClr>
                <a:srgbClr val="227a8f"/>
              </a:buClr>
              <a:buFont typeface="Arial"/>
              <a:buChar char="•"/>
            </a:pPr>
            <a:r>
              <a:rPr b="0" lang="en-US" sz="2000" spc="-1" strike="noStrike">
                <a:solidFill>
                  <a:srgbClr val="000000"/>
                </a:solidFill>
                <a:latin typeface="Perpetua"/>
                <a:ea typeface="Arial"/>
              </a:rPr>
              <a:t>Bedridden –$6,020</a:t>
            </a:r>
            <a:endParaRPr b="0" lang="en-US" sz="2000" spc="-1" strike="noStrike">
              <a:latin typeface="Arial"/>
            </a:endParaRPr>
          </a:p>
          <a:p>
            <a:pPr marL="343080" indent="-343080">
              <a:lnSpc>
                <a:spcPct val="100000"/>
              </a:lnSpc>
              <a:buClr>
                <a:srgbClr val="227a8f"/>
              </a:buClr>
              <a:buFont typeface="Arial"/>
              <a:buChar char="•"/>
            </a:pPr>
            <a:r>
              <a:rPr b="0" lang="en-US" sz="2000" spc="-1" strike="noStrike">
                <a:solidFill>
                  <a:srgbClr val="000000"/>
                </a:solidFill>
                <a:latin typeface="Perpetua"/>
                <a:ea typeface="Arial"/>
              </a:rPr>
              <a:t>Behavioral Dementia –$5,750</a:t>
            </a:r>
            <a:endParaRPr b="0" lang="en-US" sz="2000" spc="-1" strike="noStrike">
              <a:latin typeface="Arial"/>
            </a:endParaRPr>
          </a:p>
          <a:p>
            <a:pPr marL="343080" indent="-343080">
              <a:lnSpc>
                <a:spcPct val="100000"/>
              </a:lnSpc>
              <a:buClr>
                <a:srgbClr val="227a8f"/>
              </a:buClr>
              <a:buFont typeface="Arial"/>
              <a:buChar char="•"/>
            </a:pPr>
            <a:r>
              <a:rPr b="0" lang="en-US" sz="2000" spc="-1" strike="noStrike">
                <a:solidFill>
                  <a:srgbClr val="000000"/>
                </a:solidFill>
                <a:latin typeface="Perpetua"/>
                <a:ea typeface="Arial"/>
              </a:rPr>
              <a:t>Traumatic Brain Injury (TBI) –$6,470</a:t>
            </a:r>
            <a:endParaRPr b="0" lang="en-US" sz="2000" spc="-1" strike="noStrike">
              <a:latin typeface="Arial"/>
            </a:endParaRPr>
          </a:p>
          <a:p>
            <a:pPr>
              <a:lnSpc>
                <a:spcPct val="100000"/>
              </a:lnSpc>
              <a:buNone/>
            </a:pPr>
            <a:endParaRPr b="0" lang="en-US" sz="2000" spc="-1" strike="noStrike">
              <a:latin typeface="Arial"/>
            </a:endParaRPr>
          </a:p>
          <a:p>
            <a:pPr>
              <a:lnSpc>
                <a:spcPct val="100000"/>
              </a:lnSpc>
              <a:buNone/>
            </a:pPr>
            <a:endParaRPr b="0" lang="en-US" sz="2000" spc="-1" strike="noStrike">
              <a:latin typeface="Arial"/>
            </a:endParaRPr>
          </a:p>
          <a:p>
            <a:pPr>
              <a:lnSpc>
                <a:spcPct val="100000"/>
              </a:lnSpc>
              <a:buNone/>
            </a:pPr>
            <a:endParaRPr b="0" lang="en-US" sz="2000" spc="-1" strike="noStrike">
              <a:latin typeface="Arial"/>
            </a:endParaRPr>
          </a:p>
          <a:p>
            <a:pPr>
              <a:lnSpc>
                <a:spcPct val="100000"/>
              </a:lnSpc>
              <a:buNone/>
            </a:pP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9" name="Google Shape;438;p60" descr=""/>
          <p:cNvPicPr/>
          <p:nvPr/>
        </p:nvPicPr>
        <p:blipFill>
          <a:blip r:embed="rId1"/>
          <a:stretch/>
        </p:blipFill>
        <p:spPr>
          <a:xfrm>
            <a:off x="6096960" y="199440"/>
            <a:ext cx="2730600" cy="415440"/>
          </a:xfrm>
          <a:prstGeom prst="rect">
            <a:avLst/>
          </a:prstGeom>
          <a:ln w="0">
            <a:noFill/>
          </a:ln>
        </p:spPr>
      </p:pic>
      <p:sp>
        <p:nvSpPr>
          <p:cNvPr id="50" name="PlaceHolder 1"/>
          <p:cNvSpPr>
            <a:spLocks noGrp="1"/>
          </p:cNvSpPr>
          <p:nvPr>
            <p:ph type="title"/>
          </p:nvPr>
        </p:nvSpPr>
        <p:spPr>
          <a:xfrm>
            <a:off x="150480" y="965520"/>
            <a:ext cx="8841600" cy="1335240"/>
          </a:xfrm>
          <a:prstGeom prst="rect">
            <a:avLst/>
          </a:prstGeom>
          <a:solidFill>
            <a:srgbClr val="2da2bf"/>
          </a:solidFill>
          <a:ln w="0">
            <a:noFill/>
          </a:ln>
        </p:spPr>
        <p:txBody>
          <a:bodyPr anchor="ctr">
            <a:noAutofit/>
          </a:bodyPr>
          <a:p>
            <a:pPr algn="ctr">
              <a:lnSpc>
                <a:spcPct val="100000"/>
              </a:lnSpc>
              <a:buNone/>
            </a:pPr>
            <a:r>
              <a:rPr b="0" lang="en-US" sz="4300" spc="-1" strike="noStrike">
                <a:solidFill>
                  <a:srgbClr val="ffffff"/>
                </a:solidFill>
                <a:latin typeface="Perpetua"/>
                <a:ea typeface="Source Sans Pro"/>
              </a:rPr>
              <a:t>Funding Options</a:t>
            </a:r>
            <a:endParaRPr b="0" lang="en-US" sz="4300" spc="-1" strike="noStrike">
              <a:solidFill>
                <a:srgbClr val="000000"/>
              </a:solidFill>
              <a:latin typeface="Arial"/>
            </a:endParaRPr>
          </a:p>
        </p:txBody>
      </p:sp>
      <p:sp>
        <p:nvSpPr>
          <p:cNvPr id="51" name="Google Shape;880;p110"/>
          <p:cNvSpPr/>
          <p:nvPr/>
        </p:nvSpPr>
        <p:spPr>
          <a:xfrm>
            <a:off x="861120" y="2457360"/>
            <a:ext cx="7543440" cy="3851640"/>
          </a:xfrm>
          <a:prstGeom prst="rect">
            <a:avLst/>
          </a:prstGeom>
          <a:noFill/>
          <a:ln w="0">
            <a:noFill/>
          </a:ln>
        </p:spPr>
        <p:style>
          <a:lnRef idx="0"/>
          <a:fillRef idx="0"/>
          <a:effectRef idx="0"/>
          <a:fontRef idx="minor"/>
        </p:style>
        <p:txBody>
          <a:bodyPr anchor="t">
            <a:noAutofit/>
          </a:bodyPr>
          <a:p>
            <a:pPr marL="343080" indent="-343080">
              <a:lnSpc>
                <a:spcPct val="100000"/>
              </a:lnSpc>
              <a:buClr>
                <a:srgbClr val="227a8f"/>
              </a:buClr>
              <a:buFont typeface="Arial"/>
              <a:buChar char="•"/>
            </a:pPr>
            <a:r>
              <a:rPr b="0" lang="en-US" sz="2000" spc="-1" strike="noStrike">
                <a:solidFill>
                  <a:srgbClr val="000000"/>
                </a:solidFill>
                <a:latin typeface="Perpetua"/>
                <a:ea typeface="Questrial"/>
              </a:rPr>
              <a:t>RCFE’s are primarily PRIVATELY FUNDED by the Patient</a:t>
            </a:r>
            <a:endParaRPr b="0" lang="en-US" sz="2000" spc="-1" strike="noStrike">
              <a:latin typeface="Arial"/>
            </a:endParaRPr>
          </a:p>
          <a:p>
            <a:pPr>
              <a:lnSpc>
                <a:spcPct val="100000"/>
              </a:lnSpc>
              <a:buNone/>
            </a:pPr>
            <a:r>
              <a:rPr b="0" lang="en-US" sz="1400" spc="-1" strike="noStrike">
                <a:solidFill>
                  <a:srgbClr val="227a8f"/>
                </a:solidFill>
                <a:latin typeface="Perpetua"/>
                <a:ea typeface="Questrial"/>
              </a:rPr>
              <a:t>	</a:t>
            </a:r>
            <a:r>
              <a:rPr b="0" lang="en-US" sz="1400" spc="-1" strike="noStrike">
                <a:solidFill>
                  <a:srgbClr val="000000"/>
                </a:solidFill>
                <a:latin typeface="Perpetua"/>
                <a:ea typeface="Questrial"/>
              </a:rPr>
              <a:t>(Not covered by Medicare or Medi-Cal)</a:t>
            </a:r>
            <a:endParaRPr b="0" lang="en-US" sz="1400" spc="-1" strike="noStrike">
              <a:latin typeface="Arial"/>
            </a:endParaRPr>
          </a:p>
          <a:p>
            <a:pPr lvl="1" marL="652320" indent="-285840">
              <a:lnSpc>
                <a:spcPct val="100000"/>
              </a:lnSpc>
              <a:spcBef>
                <a:spcPts val="550"/>
              </a:spcBef>
              <a:buClr>
                <a:srgbClr val="227a8f"/>
              </a:buClr>
              <a:buFont typeface="Arial"/>
              <a:buChar char="•"/>
            </a:pPr>
            <a:r>
              <a:rPr b="0" lang="en-US" sz="1800" spc="-1" strike="noStrike">
                <a:solidFill>
                  <a:srgbClr val="000000"/>
                </a:solidFill>
                <a:latin typeface="Perpetua"/>
                <a:ea typeface="Questrial"/>
              </a:rPr>
              <a:t>Long-term Care Insurance</a:t>
            </a:r>
            <a:endParaRPr b="0" lang="en-US" sz="1800" spc="-1" strike="noStrike">
              <a:latin typeface="Arial"/>
            </a:endParaRPr>
          </a:p>
          <a:p>
            <a:pPr lvl="1" marL="652320" indent="-285840">
              <a:lnSpc>
                <a:spcPct val="100000"/>
              </a:lnSpc>
              <a:spcBef>
                <a:spcPts val="550"/>
              </a:spcBef>
              <a:buClr>
                <a:srgbClr val="227a8f"/>
              </a:buClr>
              <a:buFont typeface="Arial"/>
              <a:buChar char="•"/>
            </a:pPr>
            <a:r>
              <a:rPr b="0" lang="en-US" sz="1800" spc="-1" strike="noStrike">
                <a:solidFill>
                  <a:srgbClr val="000000"/>
                </a:solidFill>
                <a:latin typeface="Perpetua"/>
                <a:ea typeface="Questrial"/>
              </a:rPr>
              <a:t>Supplemental Security Income (SSI/SSP)</a:t>
            </a:r>
            <a:endParaRPr b="0" lang="en-US" sz="1800" spc="-1" strike="noStrike">
              <a:latin typeface="Arial"/>
            </a:endParaRPr>
          </a:p>
          <a:p>
            <a:pPr lvl="1" marL="652320" indent="-285840">
              <a:lnSpc>
                <a:spcPct val="100000"/>
              </a:lnSpc>
              <a:spcBef>
                <a:spcPts val="550"/>
              </a:spcBef>
              <a:buClr>
                <a:srgbClr val="227a8f"/>
              </a:buClr>
              <a:buFont typeface="Arial"/>
              <a:buChar char="•"/>
            </a:pPr>
            <a:r>
              <a:rPr b="0" lang="en-US" sz="1800" spc="-1" strike="noStrike">
                <a:solidFill>
                  <a:srgbClr val="000000"/>
                </a:solidFill>
                <a:latin typeface="Perpetua"/>
                <a:ea typeface="Questrial"/>
              </a:rPr>
              <a:t>Veteran’s Aid and Attendance Pension Benefit</a:t>
            </a:r>
            <a:endParaRPr b="0" lang="en-US" sz="1800" spc="-1" strike="noStrike">
              <a:latin typeface="Arial"/>
            </a:endParaRPr>
          </a:p>
          <a:p>
            <a:pPr lvl="1" marL="652320" indent="-285840">
              <a:lnSpc>
                <a:spcPct val="100000"/>
              </a:lnSpc>
              <a:spcBef>
                <a:spcPts val="550"/>
              </a:spcBef>
              <a:buClr>
                <a:srgbClr val="227a8f"/>
              </a:buClr>
              <a:buFont typeface="Arial"/>
              <a:buChar char="•"/>
            </a:pPr>
            <a:r>
              <a:rPr b="0" lang="en-US" sz="1800" spc="-1" strike="noStrike">
                <a:solidFill>
                  <a:srgbClr val="000000"/>
                </a:solidFill>
                <a:latin typeface="Perpetua"/>
                <a:ea typeface="Questrial"/>
              </a:rPr>
              <a:t>Family supplementing care costs</a:t>
            </a:r>
            <a:endParaRPr b="0" lang="en-US" sz="1800" spc="-1" strike="noStrike">
              <a:latin typeface="Arial"/>
            </a:endParaRPr>
          </a:p>
          <a:p>
            <a:pPr lvl="1" marL="652320" indent="-285840">
              <a:lnSpc>
                <a:spcPct val="100000"/>
              </a:lnSpc>
              <a:spcBef>
                <a:spcPts val="550"/>
              </a:spcBef>
              <a:buClr>
                <a:srgbClr val="227a8f"/>
              </a:buClr>
              <a:buFont typeface="Arial"/>
              <a:buChar char="•"/>
            </a:pPr>
            <a:r>
              <a:rPr b="0" lang="en-US" sz="1800" spc="-1" strike="noStrike">
                <a:solidFill>
                  <a:srgbClr val="000000"/>
                </a:solidFill>
                <a:latin typeface="Perpetua"/>
                <a:ea typeface="Questrial"/>
              </a:rPr>
              <a:t>Reverse Mortgage, Secured Lines of Credit</a:t>
            </a:r>
            <a:endParaRPr b="0" lang="en-US" sz="1800" spc="-1" strike="noStrike">
              <a:latin typeface="Arial"/>
            </a:endParaRPr>
          </a:p>
          <a:p>
            <a:pPr lvl="1" marL="652320" indent="-285840">
              <a:lnSpc>
                <a:spcPct val="100000"/>
              </a:lnSpc>
              <a:spcBef>
                <a:spcPts val="550"/>
              </a:spcBef>
              <a:buClr>
                <a:srgbClr val="227a8f"/>
              </a:buClr>
              <a:buFont typeface="Arial"/>
              <a:buChar char="•"/>
            </a:pPr>
            <a:r>
              <a:rPr b="0" lang="en-US" sz="1800" spc="-1" strike="noStrike">
                <a:solidFill>
                  <a:srgbClr val="000000"/>
                </a:solidFill>
                <a:latin typeface="Perpetua"/>
                <a:ea typeface="Questrial"/>
              </a:rPr>
              <a:t>Assisted Living Waiver Program (ALW) through Medi-Cal </a:t>
            </a:r>
            <a:r>
              <a:rPr b="0" lang="en-US" sz="1400" spc="-1" strike="noStrike">
                <a:solidFill>
                  <a:srgbClr val="000000"/>
                </a:solidFill>
                <a:latin typeface="Perpetua"/>
                <a:ea typeface="Questrial"/>
              </a:rPr>
              <a:t>– </a:t>
            </a:r>
            <a:r>
              <a:rPr b="0" lang="en-US" sz="1400" spc="-1" strike="noStrike">
                <a:solidFill>
                  <a:srgbClr val="ff0000"/>
                </a:solidFill>
                <a:latin typeface="Perpetua"/>
                <a:ea typeface="Questrial"/>
              </a:rPr>
              <a:t>Currently, this program has a 1-2 year waiting list to apply.</a:t>
            </a:r>
            <a:endParaRPr b="0" lang="en-US" sz="1400" spc="-1" strike="noStrike">
              <a:latin typeface="Arial"/>
            </a:endParaRPr>
          </a:p>
          <a:p>
            <a:pPr lvl="1" marL="652320" indent="-285840">
              <a:lnSpc>
                <a:spcPct val="100000"/>
              </a:lnSpc>
              <a:spcBef>
                <a:spcPts val="550"/>
              </a:spcBef>
              <a:buClr>
                <a:srgbClr val="227a8f"/>
              </a:buClr>
              <a:buFont typeface="Arial"/>
              <a:buChar char="•"/>
            </a:pPr>
            <a:r>
              <a:rPr b="0" lang="en-US" sz="1800" spc="-1" strike="noStrike">
                <a:solidFill>
                  <a:srgbClr val="000000"/>
                </a:solidFill>
                <a:latin typeface="Perpetua"/>
                <a:ea typeface="Questrial"/>
              </a:rPr>
              <a:t>PACE Program</a:t>
            </a:r>
            <a:endParaRPr b="0" lang="en-US" sz="1800" spc="-1" strike="noStrike">
              <a:latin typeface="Arial"/>
            </a:endParaRPr>
          </a:p>
        </p:txBody>
      </p:sp>
      <p:sp>
        <p:nvSpPr>
          <p:cNvPr id="52" name="Google Shape;891;p111"/>
          <p:cNvSpPr/>
          <p:nvPr/>
        </p:nvSpPr>
        <p:spPr>
          <a:xfrm>
            <a:off x="152280" y="6386400"/>
            <a:ext cx="8915040" cy="263160"/>
          </a:xfrm>
          <a:prstGeom prst="rect">
            <a:avLst/>
          </a:prstGeom>
          <a:noFill/>
          <a:ln w="0">
            <a:noFill/>
          </a:ln>
        </p:spPr>
        <p:style>
          <a:lnRef idx="0"/>
          <a:fillRef idx="0"/>
          <a:effectRef idx="0"/>
          <a:fontRef idx="minor"/>
        </p:style>
        <p:txBody>
          <a:bodyPr anchor="t">
            <a:noAutofit/>
          </a:bodyPr>
          <a:p>
            <a:pPr algn="ctr">
              <a:lnSpc>
                <a:spcPct val="127000"/>
              </a:lnSpc>
              <a:buNone/>
              <a:tabLst>
                <a:tab algn="l" pos="0"/>
              </a:tabLst>
            </a:pPr>
            <a:r>
              <a:rPr b="0" lang="en-US" sz="1100" spc="-1" strike="noStrike" baseline="30000">
                <a:solidFill>
                  <a:srgbClr val="7f7f7f"/>
                </a:solidFill>
                <a:latin typeface="Questrial"/>
                <a:ea typeface="Questrial"/>
              </a:rPr>
              <a:t>*Care Placement does not advise on any legal, financial or personal income tax requirements or issues. We recommend clients</a:t>
            </a:r>
            <a:r>
              <a:rPr b="0" lang="en-US" sz="1100" spc="-1" strike="noStrike">
                <a:solidFill>
                  <a:srgbClr val="7f7f7f"/>
                </a:solidFill>
                <a:latin typeface="Questrial"/>
                <a:ea typeface="Questrial"/>
              </a:rPr>
              <a:t> </a:t>
            </a:r>
            <a:r>
              <a:rPr b="0" lang="en-US" sz="1100" spc="-1" strike="noStrike" baseline="30000">
                <a:solidFill>
                  <a:srgbClr val="7f7f7f"/>
                </a:solidFill>
                <a:latin typeface="Questrial"/>
                <a:ea typeface="Questrial"/>
              </a:rPr>
              <a:t>speak with a licensed professional for help in determining which financial option is best for them. </a:t>
            </a:r>
            <a:endParaRPr b="0" lang="en-US"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3" name="Google Shape;438;p60" descr=""/>
          <p:cNvPicPr/>
          <p:nvPr/>
        </p:nvPicPr>
        <p:blipFill>
          <a:blip r:embed="rId1"/>
          <a:stretch/>
        </p:blipFill>
        <p:spPr>
          <a:xfrm>
            <a:off x="6096960" y="199440"/>
            <a:ext cx="2730600" cy="415440"/>
          </a:xfrm>
          <a:prstGeom prst="rect">
            <a:avLst/>
          </a:prstGeom>
          <a:ln w="0">
            <a:noFill/>
          </a:ln>
        </p:spPr>
      </p:pic>
      <p:sp>
        <p:nvSpPr>
          <p:cNvPr id="54" name="PlaceHolder 1"/>
          <p:cNvSpPr>
            <a:spLocks noGrp="1"/>
          </p:cNvSpPr>
          <p:nvPr>
            <p:ph type="title"/>
          </p:nvPr>
        </p:nvSpPr>
        <p:spPr>
          <a:xfrm>
            <a:off x="150480" y="965520"/>
            <a:ext cx="8841600" cy="1187280"/>
          </a:xfrm>
          <a:prstGeom prst="rect">
            <a:avLst/>
          </a:prstGeom>
          <a:solidFill>
            <a:srgbClr val="2da2bf"/>
          </a:solidFill>
          <a:ln w="0">
            <a:noFill/>
          </a:ln>
        </p:spPr>
        <p:txBody>
          <a:bodyPr anchor="ctr">
            <a:noAutofit/>
          </a:bodyPr>
          <a:p>
            <a:pPr algn="ctr">
              <a:lnSpc>
                <a:spcPct val="100000"/>
              </a:lnSpc>
              <a:buNone/>
            </a:pPr>
            <a:r>
              <a:rPr b="0" lang="en-US" sz="4300" spc="-1" strike="noStrike">
                <a:solidFill>
                  <a:srgbClr val="ffffff"/>
                </a:solidFill>
                <a:latin typeface="Perpetua"/>
                <a:ea typeface="Source Sans Pro"/>
              </a:rPr>
              <a:t>When to contact Care Placement</a:t>
            </a:r>
            <a:endParaRPr b="0" lang="en-US" sz="4300" spc="-1" strike="noStrike">
              <a:solidFill>
                <a:srgbClr val="000000"/>
              </a:solidFill>
              <a:latin typeface="Arial"/>
            </a:endParaRPr>
          </a:p>
        </p:txBody>
      </p:sp>
      <p:sp>
        <p:nvSpPr>
          <p:cNvPr id="55" name="TextBox 1"/>
          <p:cNvSpPr/>
          <p:nvPr/>
        </p:nvSpPr>
        <p:spPr>
          <a:xfrm>
            <a:off x="856800" y="2152800"/>
            <a:ext cx="7451640" cy="240444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1" lang="en-US" sz="1800" spc="-1" strike="noStrike" u="sng">
                <a:solidFill>
                  <a:srgbClr val="000000"/>
                </a:solidFill>
                <a:uFillTx/>
                <a:latin typeface="Perpetua"/>
                <a:ea typeface="Arial"/>
              </a:rPr>
              <a:t>When it is determined that a patient will be needing care and supervision after discharge, contact Care Placement.</a:t>
            </a:r>
            <a:endParaRPr b="0" lang="en-US" sz="1800" spc="-1" strike="noStrike">
              <a:latin typeface="Arial"/>
            </a:endParaRPr>
          </a:p>
          <a:p>
            <a:pPr>
              <a:lnSpc>
                <a:spcPct val="100000"/>
              </a:lnSpc>
              <a:buNone/>
            </a:pPr>
            <a:endParaRPr b="0" lang="en-US" sz="1800" spc="-1" strike="noStrike">
              <a:latin typeface="Arial"/>
            </a:endParaRPr>
          </a:p>
          <a:p>
            <a:pPr>
              <a:lnSpc>
                <a:spcPct val="100000"/>
              </a:lnSpc>
              <a:buNone/>
            </a:pPr>
            <a:r>
              <a:rPr b="0" lang="en-US" sz="1400" spc="-1" strike="noStrike">
                <a:solidFill>
                  <a:srgbClr val="000000"/>
                </a:solidFill>
                <a:latin typeface="Perpetua"/>
                <a:ea typeface="Arial"/>
              </a:rPr>
              <a:t>Care Placement will then discuss what options are available to the patient based on their needs, whether it be going home with In Home care assistance, family support, or relocation into an RCFE. We will also review their finances to see what resources are available to the patient and their family. If the patient is discharged to a SNF for rehabilitation, we will follow their progress at the SNF to help aid the patient and their family in planning for the next step.</a:t>
            </a:r>
            <a:endParaRPr b="0" lang="en-US" sz="1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1091</TotalTime>
  <Application>LibreOffice/7.2.6.2$Linux_X86_64 LibreOffice_project/20$Build-2</Application>
  <AppVersion>15.0000</AppVersion>
  <Words>318</Words>
  <Paragraphs>29</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Holly</dc:creator>
  <dc:description/>
  <dc:language>en-US</dc:language>
  <cp:lastModifiedBy/>
  <cp:lastPrinted>2019-02-05T23:16:23Z</cp:lastPrinted>
  <dcterms:modified xsi:type="dcterms:W3CDTF">2022-04-04T16:11:03Z</dcterms:modified>
  <cp:revision>62</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On-screen Show (4:3)</vt:lpwstr>
  </property>
  <property fmtid="{D5CDD505-2E9C-101B-9397-08002B2CF9AE}" pid="3" name="Slides">
    <vt:i4>4</vt:i4>
  </property>
</Properties>
</file>