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7.xml.rels" ContentType="application/vnd.openxmlformats-package.relationships+xml"/>
  <Override PartName="/ppt/notesSlides/notesSlide7.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6.jpeg" ContentType="image/jpeg"/>
  <Override PartName="/ppt/media/image42.png" ContentType="image/png"/>
  <Override PartName="/ppt/media/image23.jpeg" ContentType="image/jpeg"/>
  <Override PartName="/ppt/media/image12.png" ContentType="image/png"/>
  <Override PartName="/ppt/media/image49.png" ContentType="image/png"/>
  <Override PartName="/ppt/media/image22.jpeg" ContentType="image/jpeg"/>
  <Override PartName="/ppt/media/image39.png" ContentType="image/png"/>
  <Override PartName="/ppt/media/image21.png" ContentType="image/png"/>
  <Override PartName="/ppt/media/image18.jpeg" ContentType="image/jpeg"/>
  <Override PartName="/ppt/media/image17.png" ContentType="image/png"/>
  <Override PartName="/ppt/media/image32.jpeg" ContentType="image/jpeg"/>
  <Override PartName="/ppt/media/image16.jpeg" ContentType="image/jpeg"/>
  <Override PartName="/ppt/media/image15.jpeg" ContentType="image/jpeg"/>
  <Override PartName="/ppt/media/image24.png" ContentType="image/png"/>
  <Override PartName="/ppt/media/image1.png" ContentType="image/png"/>
  <Override PartName="/ppt/media/image31.png" ContentType="image/png"/>
  <Override PartName="/ppt/media/image25.jpeg" ContentType="image/jpeg"/>
  <Override PartName="/ppt/media/image2.png" ContentType="image/png"/>
  <Override PartName="/ppt/media/image9.jpeg" ContentType="image/jpeg"/>
  <Override PartName="/ppt/media/image11.png" ContentType="image/png"/>
  <Override PartName="/ppt/media/image3.png" ContentType="image/png"/>
  <Override PartName="/ppt/media/image4.png" ContentType="image/png"/>
  <Override PartName="/ppt/media/image34.png" ContentType="image/png"/>
  <Override PartName="/ppt/media/image29.jpeg" ContentType="image/jpeg"/>
  <Override PartName="/ppt/media/image52.jpeg" ContentType="image/jpeg"/>
  <Override PartName="/ppt/media/image13.png" ContentType="image/png"/>
  <Override PartName="/ppt/media/image37.jpeg" ContentType="image/jpeg"/>
  <Override PartName="/ppt/media/image33.jpeg" ContentType="image/jpeg"/>
  <Override PartName="/ppt/media/image50.jpeg" ContentType="image/jpeg"/>
  <Override PartName="/ppt/media/image27.jpeg" ContentType="image/jpeg"/>
  <Override PartName="/ppt/media/image45.jpeg" ContentType="image/jpeg"/>
  <Override PartName="/ppt/media/image44.png" ContentType="image/png"/>
  <Override PartName="/ppt/media/image40.jpeg" ContentType="image/jpeg"/>
  <Override PartName="/ppt/media/image46.png" ContentType="image/png"/>
  <Override PartName="/ppt/media/image19.jpeg" ContentType="image/jpeg"/>
  <Override PartName="/ppt/media/image30.jpeg" ContentType="image/jpeg"/>
  <Override PartName="/ppt/media/image47.jpeg" ContentType="image/jpeg"/>
  <Override PartName="/ppt/media/image51.png" ContentType="image/png"/>
  <Override PartName="/ppt/media/image20.jpeg" ContentType="image/jpeg"/>
  <Override PartName="/ppt/media/image48.jpeg" ContentType="image/jpeg"/>
  <Override PartName="/ppt/media/image53.png" ContentType="image/png"/>
  <Override PartName="/ppt/media/image8.png" ContentType="image/png"/>
  <Override PartName="/ppt/media/image41.jpeg" ContentType="image/jpeg"/>
  <Override PartName="/ppt/media/image14.jpeg" ContentType="image/jpeg"/>
  <Override PartName="/ppt/media/image54.png" ContentType="image/png"/>
  <Override PartName="/ppt/media/image36.png" ContentType="image/png"/>
  <Override PartName="/ppt/media/image6.png" ContentType="image/png"/>
  <Override PartName="/ppt/media/image10.png" ContentType="image/png"/>
  <Override PartName="/ppt/media/image35.jpeg" ContentType="image/jpeg"/>
  <Override PartName="/ppt/media/image5.png" ContentType="image/png"/>
  <Override PartName="/ppt/media/image43.jpeg" ContentType="image/jpeg"/>
  <Override PartName="/ppt/media/image38.jpeg" ContentType="image/jpeg"/>
  <Override PartName="/ppt/media/image28.png" ContentType="image/png"/>
  <Override PartName="/ppt/media/image7.jpeg" ContentType="image/jpe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9144000" cy="6858000"/>
  <p:notesSz cx="7315200" cy="96012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44"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45"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46" name="PlaceHolder 4"/>
          <p:cNvSpPr>
            <a:spLocks noGrp="1"/>
          </p:cNvSpPr>
          <p:nvPr>
            <p:ph type="dt"/>
          </p:nvPr>
        </p:nvSpPr>
        <p:spPr>
          <a:xfrm>
            <a:off x="4399200" y="0"/>
            <a:ext cx="3372840" cy="502560"/>
          </a:xfrm>
          <a:prstGeom prst="rect">
            <a:avLst/>
          </a:prstGeom>
          <a:noFill/>
          <a:ln w="0">
            <a:noFill/>
          </a:ln>
        </p:spPr>
        <p:txBody>
          <a:bodyPr lIns="0" rIns="0" tIns="0" bIns="0" anchor="t">
            <a:noAutofit/>
          </a:bodyPr>
          <a:p>
            <a:pPr algn="r">
              <a:buNone/>
            </a:pPr>
            <a:r>
              <a:rPr b="0" lang="en-US" sz="1400" spc="-1" strike="noStrike">
                <a:latin typeface="Times New Roman"/>
              </a:rPr>
              <a:t>&lt;date/time&gt;</a:t>
            </a:r>
            <a:endParaRPr b="0" lang="en-US" sz="1400" spc="-1" strike="noStrike">
              <a:latin typeface="Times New Roman"/>
            </a:endParaRPr>
          </a:p>
        </p:txBody>
      </p:sp>
      <p:sp>
        <p:nvSpPr>
          <p:cNvPr id="47" name="PlaceHolder 5"/>
          <p:cNvSpPr>
            <a:spLocks noGrp="1"/>
          </p:cNvSpPr>
          <p:nvPr>
            <p:ph type="ftr"/>
          </p:nvPr>
        </p:nvSpPr>
        <p:spPr>
          <a:xfrm>
            <a:off x="0" y="9555480"/>
            <a:ext cx="3372840" cy="502560"/>
          </a:xfrm>
          <a:prstGeom prst="rect">
            <a:avLst/>
          </a:prstGeom>
          <a:noFill/>
          <a:ln w="0">
            <a:noFill/>
          </a:ln>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8" name="PlaceHolder 6"/>
          <p:cNvSpPr>
            <a:spLocks noGrp="1"/>
          </p:cNvSpPr>
          <p:nvPr>
            <p:ph type="sldNum"/>
          </p:nvPr>
        </p:nvSpPr>
        <p:spPr>
          <a:xfrm>
            <a:off x="4399200" y="9555480"/>
            <a:ext cx="3372840" cy="502560"/>
          </a:xfrm>
          <a:prstGeom prst="rect">
            <a:avLst/>
          </a:prstGeom>
          <a:noFill/>
          <a:ln w="0">
            <a:noFill/>
          </a:ln>
        </p:spPr>
        <p:txBody>
          <a:bodyPr lIns="0" rIns="0" tIns="0" bIns="0" anchor="b">
            <a:noAutofit/>
          </a:bodyPr>
          <a:p>
            <a:pPr algn="r">
              <a:buNone/>
            </a:pPr>
            <a:fld id="{97C78675-8A61-4E17-9D1F-5AD33E392467}"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Img"/>
          </p:nvPr>
        </p:nvSpPr>
        <p:spPr>
          <a:xfrm>
            <a:off x="1257480" y="720720"/>
            <a:ext cx="4800240" cy="3600000"/>
          </a:xfrm>
          <a:prstGeom prst="rect">
            <a:avLst/>
          </a:prstGeom>
          <a:ln w="0">
            <a:noFill/>
          </a:ln>
        </p:spPr>
      </p:sp>
      <p:sp>
        <p:nvSpPr>
          <p:cNvPr id="145" name="PlaceHolder 2"/>
          <p:cNvSpPr>
            <a:spLocks noGrp="1"/>
          </p:cNvSpPr>
          <p:nvPr>
            <p:ph type="body"/>
          </p:nvPr>
        </p:nvSpPr>
        <p:spPr>
          <a:xfrm>
            <a:off x="974160" y="4561200"/>
            <a:ext cx="5366880" cy="4318200"/>
          </a:xfrm>
          <a:prstGeom prst="rect">
            <a:avLst/>
          </a:prstGeom>
          <a:noFill/>
          <a:ln w="0">
            <a:noFill/>
          </a:ln>
        </p:spPr>
        <p:txBody>
          <a:bodyPr lIns="96480" rIns="96480" tIns="48240" bIns="48240" anchor="t">
            <a:noAutofit/>
          </a:bodyPr>
          <a:p>
            <a:endParaRPr b="0" lang="en-US" sz="2000" spc="-1" strike="noStrike">
              <a:latin typeface="Arial"/>
            </a:endParaRPr>
          </a:p>
        </p:txBody>
      </p:sp>
      <p:sp>
        <p:nvSpPr>
          <p:cNvPr id="146" name="PlaceHolder 3"/>
          <p:cNvSpPr>
            <a:spLocks noGrp="1"/>
          </p:cNvSpPr>
          <p:nvPr>
            <p:ph type="sldNum"/>
          </p:nvPr>
        </p:nvSpPr>
        <p:spPr>
          <a:xfrm>
            <a:off x="4144680" y="9122400"/>
            <a:ext cx="3170160" cy="478440"/>
          </a:xfrm>
          <a:prstGeom prst="rect">
            <a:avLst/>
          </a:prstGeom>
          <a:noFill/>
          <a:ln w="0">
            <a:noFill/>
          </a:ln>
        </p:spPr>
        <p:txBody>
          <a:bodyPr lIns="96480" rIns="96480" tIns="48240" bIns="48240" anchor="b">
            <a:noAutofit/>
          </a:bodyPr>
          <a:p>
            <a:pPr algn="r">
              <a:lnSpc>
                <a:spcPct val="100000"/>
              </a:lnSpc>
              <a:buNone/>
            </a:pPr>
            <a:fld id="{891697DE-3C46-4ED2-AF7B-6E91E5F8AA96}" type="slidenum">
              <a:rPr b="0" lang="en-US" sz="1300" spc="-1" strike="noStrike">
                <a:solidFill>
                  <a:srgbClr val="000000"/>
                </a:solidFill>
                <a:latin typeface="Times New Roman"/>
                <a:ea typeface="Times New Roman"/>
              </a:rPr>
              <a:t>&lt;number&gt;</a:t>
            </a:fld>
            <a:endParaRPr b="0" lang="en-US" sz="13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9" name="PlaceHolder 2"/>
          <p:cNvSpPr>
            <a:spLocks noGrp="1"/>
          </p:cNvSpPr>
          <p:nvPr>
            <p:ph/>
          </p:nvPr>
        </p:nvSpPr>
        <p:spPr>
          <a:xfrm>
            <a:off x="914400" y="1447920"/>
            <a:ext cx="777204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 name="PlaceHolder 3"/>
          <p:cNvSpPr>
            <a:spLocks noGrp="1"/>
          </p:cNvSpPr>
          <p:nvPr>
            <p:ph/>
          </p:nvPr>
        </p:nvSpPr>
        <p:spPr>
          <a:xfrm>
            <a:off x="914400" y="3836160"/>
            <a:ext cx="777204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2" name="PlaceHolder 2"/>
          <p:cNvSpPr>
            <a:spLocks noGrp="1"/>
          </p:cNvSpPr>
          <p:nvPr>
            <p:ph/>
          </p:nvPr>
        </p:nvSpPr>
        <p:spPr>
          <a:xfrm>
            <a:off x="914400" y="144792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3" name="PlaceHolder 3"/>
          <p:cNvSpPr>
            <a:spLocks noGrp="1"/>
          </p:cNvSpPr>
          <p:nvPr>
            <p:ph/>
          </p:nvPr>
        </p:nvSpPr>
        <p:spPr>
          <a:xfrm>
            <a:off x="4897080" y="144792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 name="PlaceHolder 4"/>
          <p:cNvSpPr>
            <a:spLocks noGrp="1"/>
          </p:cNvSpPr>
          <p:nvPr>
            <p:ph/>
          </p:nvPr>
        </p:nvSpPr>
        <p:spPr>
          <a:xfrm>
            <a:off x="914400" y="383616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 name="PlaceHolder 5"/>
          <p:cNvSpPr>
            <a:spLocks noGrp="1"/>
          </p:cNvSpPr>
          <p:nvPr>
            <p:ph/>
          </p:nvPr>
        </p:nvSpPr>
        <p:spPr>
          <a:xfrm>
            <a:off x="4897080" y="383616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7" name="PlaceHolder 2"/>
          <p:cNvSpPr>
            <a:spLocks noGrp="1"/>
          </p:cNvSpPr>
          <p:nvPr>
            <p:ph/>
          </p:nvPr>
        </p:nvSpPr>
        <p:spPr>
          <a:xfrm>
            <a:off x="914400" y="1447920"/>
            <a:ext cx="250236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 name="PlaceHolder 3"/>
          <p:cNvSpPr>
            <a:spLocks noGrp="1"/>
          </p:cNvSpPr>
          <p:nvPr>
            <p:ph/>
          </p:nvPr>
        </p:nvSpPr>
        <p:spPr>
          <a:xfrm>
            <a:off x="3542400" y="1447920"/>
            <a:ext cx="250236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9" name="PlaceHolder 4"/>
          <p:cNvSpPr>
            <a:spLocks noGrp="1"/>
          </p:cNvSpPr>
          <p:nvPr>
            <p:ph/>
          </p:nvPr>
        </p:nvSpPr>
        <p:spPr>
          <a:xfrm>
            <a:off x="6170040" y="1447920"/>
            <a:ext cx="250236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0" name="PlaceHolder 5"/>
          <p:cNvSpPr>
            <a:spLocks noGrp="1"/>
          </p:cNvSpPr>
          <p:nvPr>
            <p:ph/>
          </p:nvPr>
        </p:nvSpPr>
        <p:spPr>
          <a:xfrm>
            <a:off x="914400" y="3836160"/>
            <a:ext cx="250236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1" name="PlaceHolder 6"/>
          <p:cNvSpPr>
            <a:spLocks noGrp="1"/>
          </p:cNvSpPr>
          <p:nvPr>
            <p:ph/>
          </p:nvPr>
        </p:nvSpPr>
        <p:spPr>
          <a:xfrm>
            <a:off x="3542400" y="3836160"/>
            <a:ext cx="250236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2" name="PlaceHolder 7"/>
          <p:cNvSpPr>
            <a:spLocks noGrp="1"/>
          </p:cNvSpPr>
          <p:nvPr>
            <p:ph/>
          </p:nvPr>
        </p:nvSpPr>
        <p:spPr>
          <a:xfrm>
            <a:off x="6170040" y="3836160"/>
            <a:ext cx="250236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8" name="PlaceHolder 2"/>
          <p:cNvSpPr>
            <a:spLocks noGrp="1"/>
          </p:cNvSpPr>
          <p:nvPr>
            <p:ph type="subTitle"/>
          </p:nvPr>
        </p:nvSpPr>
        <p:spPr>
          <a:xfrm>
            <a:off x="914400" y="1447920"/>
            <a:ext cx="7772040" cy="457164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0" name="PlaceHolder 2"/>
          <p:cNvSpPr>
            <a:spLocks noGrp="1"/>
          </p:cNvSpPr>
          <p:nvPr>
            <p:ph/>
          </p:nvPr>
        </p:nvSpPr>
        <p:spPr>
          <a:xfrm>
            <a:off x="914400" y="1447920"/>
            <a:ext cx="7772040" cy="45716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2" name="PlaceHolder 2"/>
          <p:cNvSpPr>
            <a:spLocks noGrp="1"/>
          </p:cNvSpPr>
          <p:nvPr>
            <p:ph/>
          </p:nvPr>
        </p:nvSpPr>
        <p:spPr>
          <a:xfrm>
            <a:off x="914400" y="1447920"/>
            <a:ext cx="3792600" cy="45716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3" name="PlaceHolder 3"/>
          <p:cNvSpPr>
            <a:spLocks noGrp="1"/>
          </p:cNvSpPr>
          <p:nvPr>
            <p:ph/>
          </p:nvPr>
        </p:nvSpPr>
        <p:spPr>
          <a:xfrm>
            <a:off x="4897080" y="1447920"/>
            <a:ext cx="3792600" cy="45716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914400" y="274680"/>
            <a:ext cx="7772040" cy="5297760"/>
          </a:xfrm>
          <a:prstGeom prst="rect">
            <a:avLst/>
          </a:prstGeom>
          <a:noFill/>
          <a:ln w="0">
            <a:noFill/>
          </a:ln>
        </p:spPr>
        <p:txBody>
          <a:bodyPr lIns="0" rIns="0" tIns="0" bIns="0" anchor="ctr">
            <a:noAutofit/>
          </a:bodyPr>
          <a:p>
            <a:pPr algn="ctr">
              <a:buNone/>
            </a:pP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 name="PlaceHolder 2"/>
          <p:cNvSpPr>
            <a:spLocks noGrp="1"/>
          </p:cNvSpPr>
          <p:nvPr>
            <p:ph/>
          </p:nvPr>
        </p:nvSpPr>
        <p:spPr>
          <a:xfrm>
            <a:off x="914400" y="144792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 name="PlaceHolder 3"/>
          <p:cNvSpPr>
            <a:spLocks noGrp="1"/>
          </p:cNvSpPr>
          <p:nvPr>
            <p:ph/>
          </p:nvPr>
        </p:nvSpPr>
        <p:spPr>
          <a:xfrm>
            <a:off x="4897080" y="1447920"/>
            <a:ext cx="3792600" cy="45716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 name="PlaceHolder 4"/>
          <p:cNvSpPr>
            <a:spLocks noGrp="1"/>
          </p:cNvSpPr>
          <p:nvPr>
            <p:ph/>
          </p:nvPr>
        </p:nvSpPr>
        <p:spPr>
          <a:xfrm>
            <a:off x="914400" y="383616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 name="PlaceHolder 2"/>
          <p:cNvSpPr>
            <a:spLocks noGrp="1"/>
          </p:cNvSpPr>
          <p:nvPr>
            <p:ph/>
          </p:nvPr>
        </p:nvSpPr>
        <p:spPr>
          <a:xfrm>
            <a:off x="914400" y="1447920"/>
            <a:ext cx="3792600" cy="45716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 name="PlaceHolder 3"/>
          <p:cNvSpPr>
            <a:spLocks noGrp="1"/>
          </p:cNvSpPr>
          <p:nvPr>
            <p:ph/>
          </p:nvPr>
        </p:nvSpPr>
        <p:spPr>
          <a:xfrm>
            <a:off x="4897080" y="144792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 name="PlaceHolder 4"/>
          <p:cNvSpPr>
            <a:spLocks noGrp="1"/>
          </p:cNvSpPr>
          <p:nvPr>
            <p:ph/>
          </p:nvPr>
        </p:nvSpPr>
        <p:spPr>
          <a:xfrm>
            <a:off x="4897080" y="383616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914400" y="274680"/>
            <a:ext cx="7772040" cy="114264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 name="PlaceHolder 2"/>
          <p:cNvSpPr>
            <a:spLocks noGrp="1"/>
          </p:cNvSpPr>
          <p:nvPr>
            <p:ph/>
          </p:nvPr>
        </p:nvSpPr>
        <p:spPr>
          <a:xfrm>
            <a:off x="914400" y="144792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 name="PlaceHolder 3"/>
          <p:cNvSpPr>
            <a:spLocks noGrp="1"/>
          </p:cNvSpPr>
          <p:nvPr>
            <p:ph/>
          </p:nvPr>
        </p:nvSpPr>
        <p:spPr>
          <a:xfrm>
            <a:off x="4897080" y="1447920"/>
            <a:ext cx="379260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7" name="PlaceHolder 4"/>
          <p:cNvSpPr>
            <a:spLocks noGrp="1"/>
          </p:cNvSpPr>
          <p:nvPr>
            <p:ph/>
          </p:nvPr>
        </p:nvSpPr>
        <p:spPr>
          <a:xfrm>
            <a:off x="914400" y="3836160"/>
            <a:ext cx="7772040" cy="218052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8ecfe7"/>
            </a:gs>
            <a:gs pos="100000">
              <a:srgbClr val="bbdeee"/>
            </a:gs>
          </a:gsLst>
          <a:lin ang="5400000"/>
        </a:gradFill>
      </p:bgPr>
    </p:bg>
    <p:spTree>
      <p:nvGrpSpPr>
        <p:cNvPr id="1" name=""/>
        <p:cNvGrpSpPr/>
        <p:nvPr/>
      </p:nvGrpSpPr>
      <p:grpSpPr>
        <a:xfrm>
          <a:off x="0" y="0"/>
          <a:ext cx="0" cy="0"/>
          <a:chOff x="0" y="0"/>
          <a:chExt cx="0" cy="0"/>
        </a:xfrm>
      </p:grpSpPr>
      <p:sp>
        <p:nvSpPr>
          <p:cNvPr id="0" name="Google Shape;340;p48" hidden="1"/>
          <p:cNvSpPr/>
          <p:nvPr/>
        </p:nvSpPr>
        <p:spPr>
          <a:xfrm>
            <a:off x="0" y="0"/>
            <a:ext cx="9143640" cy="6857640"/>
          </a:xfrm>
          <a:prstGeom prst="rect">
            <a:avLst/>
          </a:prstGeom>
          <a:solidFill>
            <a:srgbClr val="ffffff"/>
          </a:solidFill>
          <a:ln w="0">
            <a:noFill/>
          </a:ln>
        </p:spPr>
        <p:style>
          <a:lnRef idx="0"/>
          <a:fillRef idx="0"/>
          <a:effectRef idx="0"/>
          <a:fontRef idx="minor"/>
        </p:style>
      </p:sp>
      <p:sp>
        <p:nvSpPr>
          <p:cNvPr id="1" name="Google Shape;341;p48" hidden="1"/>
          <p:cNvSpPr/>
          <p:nvPr/>
        </p:nvSpPr>
        <p:spPr>
          <a:xfrm>
            <a:off x="64080" y="69840"/>
            <a:ext cx="9012960" cy="6693120"/>
          </a:xfrm>
          <a:prstGeom prst="roundRect">
            <a:avLst>
              <a:gd name="adj" fmla="val 4929"/>
            </a:avLst>
          </a:prstGeom>
          <a:gradFill rotWithShape="0">
            <a:gsLst>
              <a:gs pos="0">
                <a:srgbClr val="8ecfe7"/>
              </a:gs>
              <a:gs pos="100000">
                <a:srgbClr val="bbdeee"/>
              </a:gs>
            </a:gsLst>
            <a:lin ang="5400000"/>
          </a:gradFill>
          <a:ln cap="sq" w="9525">
            <a:solidFill>
              <a:srgbClr val="000000"/>
            </a:solidFill>
            <a:round/>
          </a:ln>
        </p:spPr>
        <p:style>
          <a:lnRef idx="0"/>
          <a:fillRef idx="0"/>
          <a:effectRef idx="0"/>
          <a:fontRef idx="minor"/>
        </p:style>
      </p:sp>
      <p:sp>
        <p:nvSpPr>
          <p:cNvPr id="2" name="PlaceHolder 1"/>
          <p:cNvSpPr>
            <a:spLocks noGrp="1"/>
          </p:cNvSpPr>
          <p:nvPr>
            <p:ph type="title"/>
          </p:nvPr>
        </p:nvSpPr>
        <p:spPr>
          <a:xfrm>
            <a:off x="914400" y="274680"/>
            <a:ext cx="7772040" cy="1142640"/>
          </a:xfrm>
          <a:prstGeom prst="rect">
            <a:avLst/>
          </a:prstGeom>
          <a:noFill/>
          <a:ln w="0">
            <a:noFill/>
          </a:ln>
        </p:spPr>
        <p:txBody>
          <a:bodyPr lIns="96480" rIns="96480" tIns="48240" bIns="96480" anchor="b">
            <a:noAutofit/>
          </a:bodyPr>
          <a:p>
            <a:r>
              <a:rPr b="0" lang="en-US" sz="4300" spc="-1" strike="noStrike">
                <a:solidFill>
                  <a:srgbClr val="000000"/>
                </a:solidFill>
                <a:latin typeface="Arial"/>
              </a:rPr>
              <a:t>Click to edit the title text format</a:t>
            </a:r>
            <a:endParaRPr b="0" lang="en-US" sz="4300" spc="-1" strike="noStrike">
              <a:solidFill>
                <a:srgbClr val="000000"/>
              </a:solidFill>
              <a:latin typeface="Arial"/>
            </a:endParaRPr>
          </a:p>
        </p:txBody>
      </p:sp>
      <p:sp>
        <p:nvSpPr>
          <p:cNvPr id="3" name="PlaceHolder 2"/>
          <p:cNvSpPr>
            <a:spLocks noGrp="1"/>
          </p:cNvSpPr>
          <p:nvPr>
            <p:ph type="dt"/>
          </p:nvPr>
        </p:nvSpPr>
        <p:spPr>
          <a:xfrm>
            <a:off x="6172200" y="6191280"/>
            <a:ext cx="2476080" cy="475920"/>
          </a:xfrm>
          <a:prstGeom prst="rect">
            <a:avLst/>
          </a:prstGeom>
          <a:noFill/>
          <a:ln w="0">
            <a:noFill/>
          </a:ln>
        </p:spPr>
        <p:txBody>
          <a:bodyPr lIns="96480" rIns="96480" tIns="48240" bIns="48240" anchor="ctr">
            <a:noAutofit/>
          </a:bodyPr>
          <a:p>
            <a:endParaRPr b="0" lang="en-US" sz="2400" spc="-1" strike="noStrike">
              <a:latin typeface="Times New Roman"/>
            </a:endParaRPr>
          </a:p>
        </p:txBody>
      </p:sp>
      <p:sp>
        <p:nvSpPr>
          <p:cNvPr id="4" name="PlaceHolder 3"/>
          <p:cNvSpPr>
            <a:spLocks noGrp="1"/>
          </p:cNvSpPr>
          <p:nvPr>
            <p:ph type="ftr"/>
          </p:nvPr>
        </p:nvSpPr>
        <p:spPr>
          <a:xfrm>
            <a:off x="914400" y="6172200"/>
            <a:ext cx="3962160" cy="456840"/>
          </a:xfrm>
          <a:prstGeom prst="rect">
            <a:avLst/>
          </a:prstGeom>
          <a:noFill/>
          <a:ln w="0">
            <a:noFill/>
          </a:ln>
        </p:spPr>
        <p:txBody>
          <a:bodyPr lIns="96480" rIns="96480" tIns="48240" bIns="48240" anchor="ctr">
            <a:noAutofit/>
          </a:bodyPr>
          <a:p>
            <a:endParaRPr b="0" lang="en-US" sz="2400" spc="-1" strike="noStrike">
              <a:latin typeface="Times New Roman"/>
            </a:endParaRPr>
          </a:p>
        </p:txBody>
      </p:sp>
      <p:sp>
        <p:nvSpPr>
          <p:cNvPr id="5" name="PlaceHolder 4"/>
          <p:cNvSpPr>
            <a:spLocks noGrp="1"/>
          </p:cNvSpPr>
          <p:nvPr>
            <p:ph type="sldNum"/>
          </p:nvPr>
        </p:nvSpPr>
        <p:spPr>
          <a:xfrm>
            <a:off x="146160" y="6210360"/>
            <a:ext cx="456840" cy="456840"/>
          </a:xfrm>
          <a:prstGeom prst="rect">
            <a:avLst/>
          </a:prstGeom>
          <a:solidFill>
            <a:srgbClr val="2da2bf"/>
          </a:solidFill>
          <a:ln w="0">
            <a:noFill/>
          </a:ln>
        </p:spPr>
        <p:txBody>
          <a:bodyPr lIns="0" rIns="0" tIns="0" bIns="0" anchor="ctr" anchorCtr="1">
            <a:noAutofit/>
          </a:bodyPr>
          <a:p>
            <a:pPr algn="ctr">
              <a:lnSpc>
                <a:spcPct val="100000"/>
              </a:lnSpc>
              <a:buNone/>
              <a:tabLst>
                <a:tab algn="l" pos="0"/>
              </a:tabLst>
            </a:pPr>
            <a:fld id="{EE858805-B2F2-4C88-A16A-E368319CBEA8}" type="slidenum">
              <a:rPr b="0" lang="en-US" sz="1500" spc="-1" strike="noStrike">
                <a:solidFill>
                  <a:srgbClr val="ffffff"/>
                </a:solidFill>
                <a:latin typeface="Source Sans Pro"/>
                <a:ea typeface="Source Sans Pro"/>
              </a:rPr>
              <a:t>&lt;number&gt;</a:t>
            </a:fld>
            <a:endParaRPr b="0" lang="en-US" sz="1500" spc="-1" strike="noStrike">
              <a:latin typeface="Times New Roman"/>
            </a:endParaRPr>
          </a:p>
        </p:txBody>
      </p:sp>
      <p:sp>
        <p:nvSpPr>
          <p:cNvPr id="6" name="PlaceHolder 5"/>
          <p:cNvSpPr>
            <a:spLocks noGrp="1"/>
          </p:cNvSpPr>
          <p:nvPr>
            <p:ph type="body"/>
          </p:nvPr>
        </p:nvSpPr>
        <p:spPr>
          <a:xfrm>
            <a:off x="914400" y="1447920"/>
            <a:ext cx="7772040" cy="4571640"/>
          </a:xfrm>
          <a:prstGeom prst="rect">
            <a:avLst/>
          </a:prstGeom>
          <a:noFill/>
          <a:ln w="0">
            <a:noFill/>
          </a:ln>
        </p:spPr>
        <p:txBody>
          <a:bodyPr lIns="96480" rIns="96480" tIns="48240" bIns="48240" anchor="t">
            <a:no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800" spc="-1" strike="noStrike">
                <a:solidFill>
                  <a:srgbClr val="000000"/>
                </a:solidFill>
                <a:latin typeface="Arial"/>
              </a:rPr>
              <a:t>Third Outline Level</a:t>
            </a:r>
            <a:endParaRPr b="0" lang="en-US" sz="2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800" spc="-1" strike="noStrike">
                <a:solidFill>
                  <a:srgbClr val="000000"/>
                </a:solidFill>
                <a:latin typeface="Arial"/>
              </a:rPr>
              <a:t>Fourth Outline Level</a:t>
            </a:r>
            <a:endParaRPr b="0" lang="en-US" sz="2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800" spc="-1" strike="noStrike">
                <a:solidFill>
                  <a:srgbClr val="000000"/>
                </a:solidFill>
                <a:latin typeface="Arial"/>
              </a:rPr>
              <a:t>Fifth Outline Level</a:t>
            </a:r>
            <a:endParaRPr b="0" lang="en-US" sz="2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800" spc="-1" strike="noStrike">
                <a:solidFill>
                  <a:srgbClr val="000000"/>
                </a:solidFill>
                <a:latin typeface="Arial"/>
              </a:rPr>
              <a:t>Sixth Outline Level</a:t>
            </a:r>
            <a:endParaRPr b="0" lang="en-US" sz="2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800" spc="-1" strike="noStrike">
                <a:solidFill>
                  <a:srgbClr val="000000"/>
                </a:solidFill>
                <a:latin typeface="Arial"/>
              </a:rPr>
              <a:t>Seventh Outline Level</a:t>
            </a:r>
            <a:endParaRPr b="0" lang="en-US" sz="2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jpeg"/><Relationship Id="rId3" Type="http://schemas.openxmlformats.org/officeDocument/2006/relationships/image" Target="../media/image23.jpe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image" Target="../media/image30.jpe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jpe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jpe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jpe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jpeg"/><Relationship Id="rId3" Type="http://schemas.openxmlformats.org/officeDocument/2006/relationships/image" Target="../media/image48.jpe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jpe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jpeg"/><Relationship Id="rId3"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Google Shape;438;p60" descr=""/>
          <p:cNvPicPr/>
          <p:nvPr/>
        </p:nvPicPr>
        <p:blipFill>
          <a:blip r:embed="rId1"/>
          <a:stretch/>
        </p:blipFill>
        <p:spPr>
          <a:xfrm>
            <a:off x="6096960" y="199440"/>
            <a:ext cx="2730600" cy="415440"/>
          </a:xfrm>
          <a:prstGeom prst="rect">
            <a:avLst/>
          </a:prstGeom>
          <a:ln w="0">
            <a:noFill/>
          </a:ln>
        </p:spPr>
      </p:pic>
      <p:sp>
        <p:nvSpPr>
          <p:cNvPr id="50" name="PlaceHolder 1"/>
          <p:cNvSpPr>
            <a:spLocks noGrp="1"/>
          </p:cNvSpPr>
          <p:nvPr>
            <p:ph type="title"/>
          </p:nvPr>
        </p:nvSpPr>
        <p:spPr>
          <a:xfrm>
            <a:off x="132120" y="787680"/>
            <a:ext cx="8841600" cy="990360"/>
          </a:xfrm>
          <a:prstGeom prst="rect">
            <a:avLst/>
          </a:prstGeom>
          <a:solidFill>
            <a:srgbClr val="2da2bf"/>
          </a:solidFill>
          <a:ln w="0">
            <a:noFill/>
          </a:ln>
        </p:spPr>
        <p:txBody>
          <a:bodyPr anchor="ctr">
            <a:noAutofit/>
          </a:bodyPr>
          <a:p>
            <a:pPr algn="ctr">
              <a:lnSpc>
                <a:spcPct val="100000"/>
              </a:lnSpc>
              <a:buNone/>
              <a:tabLst>
                <a:tab algn="l" pos="0"/>
              </a:tabLst>
            </a:pPr>
            <a:r>
              <a:rPr b="0" lang="en-US" sz="4300" spc="-1" strike="noStrike">
                <a:solidFill>
                  <a:srgbClr val="ffffff"/>
                </a:solidFill>
                <a:latin typeface="Perpetua"/>
                <a:ea typeface="Source Sans Pro"/>
              </a:rPr>
              <a:t>When is placement needed?</a:t>
            </a:r>
            <a:endParaRPr b="0" lang="en-US" sz="4300" spc="-1" strike="noStrike">
              <a:solidFill>
                <a:srgbClr val="000000"/>
              </a:solidFill>
              <a:latin typeface="Arial"/>
            </a:endParaRPr>
          </a:p>
        </p:txBody>
      </p:sp>
      <p:sp>
        <p:nvSpPr>
          <p:cNvPr id="51" name="TextBox 4"/>
          <p:cNvSpPr/>
          <p:nvPr/>
        </p:nvSpPr>
        <p:spPr>
          <a:xfrm>
            <a:off x="429480" y="1953360"/>
            <a:ext cx="8328960" cy="490932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Dementia/Alzheimer’s behaviors such as Wandering, Exit Seeking, Aggression, etc.</a:t>
            </a:r>
            <a:endParaRPr b="0" lang="en-US" sz="1600" spc="-1" strike="noStrike">
              <a:latin typeface="Arial"/>
            </a:endParaRPr>
          </a:p>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When the patient requires specialized services that must be cared for or monitored by a Nurse</a:t>
            </a:r>
            <a:endParaRPr b="0" lang="en-US" sz="1600" spc="-1" strike="noStrike">
              <a:latin typeface="Arial"/>
            </a:endParaRPr>
          </a:p>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When more than 1 person is needed to care for someone (i.e. transfer assistance, bathing, bariatric, bedridden requiring repositioning)</a:t>
            </a:r>
            <a:endParaRPr b="0" lang="en-US" sz="1600" spc="-1" strike="noStrike">
              <a:latin typeface="Arial"/>
            </a:endParaRPr>
          </a:p>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When the family cannot afford 24 hour services, but their loved one requires 24 hour care and supervision</a:t>
            </a:r>
            <a:endParaRPr b="0" lang="en-US" sz="1600" spc="-1" strike="noStrike">
              <a:latin typeface="Arial"/>
            </a:endParaRPr>
          </a:p>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When the patient would benefit from a Community Setting for socialization and activities</a:t>
            </a:r>
            <a:endParaRPr b="0" lang="en-US" sz="1600" spc="-1" strike="noStrike">
              <a:latin typeface="Arial"/>
            </a:endParaRPr>
          </a:p>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Respite relief for families while there is continued recovery</a:t>
            </a:r>
            <a:endParaRPr b="0" lang="en-US" sz="1600" spc="-1" strike="noStrike">
              <a:latin typeface="Arial"/>
            </a:endParaRPr>
          </a:p>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Hospice (especially for end-of-life care)</a:t>
            </a:r>
            <a:endParaRPr b="0" lang="en-US" sz="1600" spc="-1" strike="noStrike">
              <a:latin typeface="Arial"/>
            </a:endParaRPr>
          </a:p>
          <a:p>
            <a:pPr marL="285840" indent="-285840">
              <a:lnSpc>
                <a:spcPct val="100000"/>
              </a:lnSpc>
              <a:spcAft>
                <a:spcPts val="1151"/>
              </a:spcAft>
              <a:buClr>
                <a:srgbClr val="000000"/>
              </a:buClr>
              <a:buFont typeface="Arial"/>
              <a:buChar char="•"/>
            </a:pPr>
            <a:r>
              <a:rPr b="0" lang="en-US" sz="1600" spc="-1" strike="noStrike">
                <a:solidFill>
                  <a:srgbClr val="000000"/>
                </a:solidFill>
                <a:latin typeface="Perpetua"/>
                <a:ea typeface="Arial"/>
              </a:rPr>
              <a:t>Incident Driven situations – such as strokes, hip fractures, etc.</a:t>
            </a:r>
            <a:endParaRPr b="0" lang="en-US" sz="1600" spc="-1" strike="noStrike">
              <a:latin typeface="Arial"/>
            </a:endParaRPr>
          </a:p>
          <a:p>
            <a:pPr marL="285840" indent="-285840">
              <a:lnSpc>
                <a:spcPct val="100000"/>
              </a:lnSpc>
              <a:buClr>
                <a:srgbClr val="000000"/>
              </a:buClr>
              <a:buFont typeface="Arial"/>
              <a:buChar char="•"/>
            </a:pPr>
            <a:r>
              <a:rPr b="0" lang="en-US" sz="1600" spc="-1" strike="noStrike">
                <a:solidFill>
                  <a:srgbClr val="000000"/>
                </a:solidFill>
                <a:latin typeface="Perpetua"/>
                <a:ea typeface="Arial"/>
              </a:rPr>
              <a:t>Medication administering</a:t>
            </a:r>
            <a:endParaRPr b="0" lang="en-US" sz="1600" spc="-1" strike="noStrike">
              <a:latin typeface="Arial"/>
            </a:endParaRPr>
          </a:p>
          <a:p>
            <a:pPr>
              <a:lnSpc>
                <a:spcPct val="100000"/>
              </a:lnSpc>
              <a:buNone/>
            </a:pP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Google Shape;438;p60" descr=""/>
          <p:cNvPicPr/>
          <p:nvPr/>
        </p:nvPicPr>
        <p:blipFill>
          <a:blip r:embed="rId1"/>
          <a:stretch/>
        </p:blipFill>
        <p:spPr>
          <a:xfrm>
            <a:off x="6096960" y="199440"/>
            <a:ext cx="2730600" cy="415440"/>
          </a:xfrm>
          <a:prstGeom prst="rect">
            <a:avLst/>
          </a:prstGeom>
          <a:ln w="0">
            <a:noFill/>
          </a:ln>
        </p:spPr>
      </p:pic>
      <p:sp>
        <p:nvSpPr>
          <p:cNvPr id="82" name="PlaceHolder 1"/>
          <p:cNvSpPr>
            <a:spLocks noGrp="1"/>
          </p:cNvSpPr>
          <p:nvPr>
            <p:ph type="title"/>
          </p:nvPr>
        </p:nvSpPr>
        <p:spPr>
          <a:xfrm>
            <a:off x="156600" y="898560"/>
            <a:ext cx="8841600" cy="1315440"/>
          </a:xfrm>
          <a:prstGeom prst="rect">
            <a:avLst/>
          </a:prstGeom>
          <a:solidFill>
            <a:srgbClr val="2da2bf"/>
          </a:solidFill>
          <a:ln w="0">
            <a:noFill/>
          </a:ln>
        </p:spPr>
        <p:txBody>
          <a:bodyPr anchor="ctr">
            <a:noAutofit/>
          </a:bodyPr>
          <a:p>
            <a:pPr algn="ctr">
              <a:lnSpc>
                <a:spcPct val="100000"/>
              </a:lnSpc>
              <a:buNone/>
              <a:tabLst>
                <a:tab algn="l" pos="0"/>
              </a:tabLst>
            </a:pPr>
            <a:r>
              <a:rPr b="0" lang="en-US" sz="4300" spc="-1" strike="noStrike">
                <a:solidFill>
                  <a:srgbClr val="ffffff"/>
                </a:solidFill>
                <a:latin typeface="Perpetua"/>
                <a:ea typeface="Source Sans Pro"/>
              </a:rPr>
              <a:t>Title 22 Prohibited Health Conditions</a:t>
            </a:r>
            <a:endParaRPr b="0" lang="en-US" sz="4300" spc="-1" strike="noStrike">
              <a:solidFill>
                <a:srgbClr val="000000"/>
              </a:solidFill>
              <a:latin typeface="Arial"/>
            </a:endParaRPr>
          </a:p>
        </p:txBody>
      </p:sp>
      <p:sp>
        <p:nvSpPr>
          <p:cNvPr id="83" name="Google Shape;526;p70"/>
          <p:cNvSpPr/>
          <p:nvPr/>
        </p:nvSpPr>
        <p:spPr>
          <a:xfrm>
            <a:off x="705960" y="2328480"/>
            <a:ext cx="7314840" cy="4114440"/>
          </a:xfrm>
          <a:prstGeom prst="rect">
            <a:avLst/>
          </a:prstGeom>
          <a:noFill/>
          <a:ln w="0">
            <a:noFill/>
          </a:ln>
        </p:spPr>
        <p:style>
          <a:lnRef idx="0"/>
          <a:fillRef idx="0"/>
          <a:effectRef idx="0"/>
          <a:fontRef idx="minor"/>
        </p:style>
        <p:txBody>
          <a:bodyPr anchor="t">
            <a:noAutofit/>
          </a:bodyPr>
          <a:p>
            <a:pPr algn="ctr">
              <a:lnSpc>
                <a:spcPct val="100000"/>
              </a:lnSpc>
              <a:buNone/>
            </a:pPr>
            <a:r>
              <a:rPr b="1" lang="en-US" sz="2000" spc="-1" strike="noStrike" u="sng">
                <a:solidFill>
                  <a:srgbClr val="000000"/>
                </a:solidFill>
                <a:uFillTx/>
                <a:latin typeface="Perpetua"/>
                <a:ea typeface="Questrial"/>
              </a:rPr>
              <a:t>New Allowances in RCFE,  some with Restrictions</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Stage 3 &amp; 4 Pressure Sores (Prohibited, unless on Hospice)</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Communicable Infections – Staph, CDIFF, MRSA, etc. (Prohibited, unless colonized)</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G-Tube, PEG, NG-Tube, IV’s (Some allowances on Hospice, or if in a home with 24-hour Nursing)</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Bedridden (Requires Fire Clearance)</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Wound VAC</a:t>
            </a:r>
            <a:endParaRPr b="0" lang="en-US" sz="2000" spc="-1" strike="noStrike">
              <a:latin typeface="Arial"/>
            </a:endParaRPr>
          </a:p>
          <a:p>
            <a:pPr lvl="1" marL="709560" indent="-343080">
              <a:lnSpc>
                <a:spcPct val="100000"/>
              </a:lnSpc>
              <a:spcBef>
                <a:spcPts val="550"/>
              </a:spcBef>
              <a:buClr>
                <a:srgbClr val="227a8f"/>
              </a:buClr>
              <a:buFont typeface="Arial"/>
              <a:buChar char="•"/>
            </a:pPr>
            <a:r>
              <a:rPr b="0" lang="en-US" sz="2000" spc="-1" strike="noStrike">
                <a:solidFill>
                  <a:srgbClr val="000000"/>
                </a:solidFill>
                <a:latin typeface="Perpetua"/>
                <a:ea typeface="Questrial"/>
              </a:rPr>
              <a:t>Psych/Mental Illness as a primary diagnosis (Must not have any behaviors that would disturb other residents.)</a:t>
            </a:r>
            <a:br/>
            <a:r>
              <a:rPr b="0" lang="en-US" sz="2000" spc="-1" strike="noStrike">
                <a:solidFill>
                  <a:srgbClr val="000000"/>
                </a:solidFill>
                <a:latin typeface="Perpetua"/>
              </a:rPr>
              <a:t> </a:t>
            </a:r>
            <a:endParaRPr b="0" lang="en-US" sz="2000" spc="-1" strike="noStrike">
              <a:latin typeface="Arial"/>
            </a:endParaRPr>
          </a:p>
          <a:p>
            <a:pPr>
              <a:lnSpc>
                <a:spcPct val="100000"/>
              </a:lnSpc>
              <a:spcBef>
                <a:spcPts val="550"/>
              </a:spcBef>
              <a:buNone/>
            </a:pPr>
            <a:endParaRPr b="0" lang="en-US" sz="2000" spc="-1" strike="noStrike">
              <a:latin typeface="Arial"/>
            </a:endParaRPr>
          </a:p>
          <a:p>
            <a:pPr>
              <a:lnSpc>
                <a:spcPct val="100000"/>
              </a:lnSpc>
              <a:spcBef>
                <a:spcPts val="499"/>
              </a:spcBef>
              <a:buNone/>
            </a:pPr>
            <a:endParaRPr b="0" lang="en-US" sz="2000" spc="-1" strike="noStrike">
              <a:latin typeface="Arial"/>
            </a:endParaRPr>
          </a:p>
          <a:p>
            <a:pPr>
              <a:lnSpc>
                <a:spcPct val="100000"/>
              </a:lnSpc>
              <a:spcBef>
                <a:spcPts val="700"/>
              </a:spcBef>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Google Shape;438;p60" descr=""/>
          <p:cNvPicPr/>
          <p:nvPr/>
        </p:nvPicPr>
        <p:blipFill>
          <a:blip r:embed="rId1"/>
          <a:stretch/>
        </p:blipFill>
        <p:spPr>
          <a:xfrm>
            <a:off x="6096960" y="199440"/>
            <a:ext cx="2730600" cy="415440"/>
          </a:xfrm>
          <a:prstGeom prst="rect">
            <a:avLst/>
          </a:prstGeom>
          <a:ln w="0">
            <a:noFill/>
          </a:ln>
        </p:spPr>
      </p:pic>
      <p:pic>
        <p:nvPicPr>
          <p:cNvPr id="85" name="Picture 4" descr=""/>
          <p:cNvPicPr/>
          <p:nvPr/>
        </p:nvPicPr>
        <p:blipFill>
          <a:blip r:embed="rId2"/>
          <a:stretch/>
        </p:blipFill>
        <p:spPr>
          <a:xfrm>
            <a:off x="159480" y="3165480"/>
            <a:ext cx="5060520" cy="3570840"/>
          </a:xfrm>
          <a:prstGeom prst="rect">
            <a:avLst/>
          </a:prstGeom>
          <a:ln w="0">
            <a:noFill/>
          </a:ln>
        </p:spPr>
      </p:pic>
      <p:pic>
        <p:nvPicPr>
          <p:cNvPr id="86" name="Picture 1" descr=""/>
          <p:cNvPicPr/>
          <p:nvPr/>
        </p:nvPicPr>
        <p:blipFill>
          <a:blip r:embed="rId3"/>
          <a:srcRect l="0" t="21665" r="0" b="0"/>
          <a:stretch/>
        </p:blipFill>
        <p:spPr>
          <a:xfrm>
            <a:off x="4281120" y="825120"/>
            <a:ext cx="4787640" cy="2287800"/>
          </a:xfrm>
          <a:prstGeom prst="rect">
            <a:avLst/>
          </a:prstGeom>
          <a:ln w="0">
            <a:noFill/>
          </a:ln>
        </p:spPr>
      </p:pic>
      <p:sp>
        <p:nvSpPr>
          <p:cNvPr id="87" name="TextBox 5"/>
          <p:cNvSpPr/>
          <p:nvPr/>
        </p:nvSpPr>
        <p:spPr>
          <a:xfrm>
            <a:off x="92880" y="843840"/>
            <a:ext cx="4121280" cy="3075840"/>
          </a:xfrm>
          <a:prstGeom prst="rect">
            <a:avLst/>
          </a:prstGeom>
          <a:solidFill>
            <a:schemeClr val="accent1"/>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High End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$6500</a:t>
            </a:r>
            <a:br/>
            <a:r>
              <a:rPr b="0" lang="en-US" sz="2800" spc="-1" strike="noStrike">
                <a:solidFill>
                  <a:srgbClr val="ffffff"/>
                </a:solidFill>
                <a:latin typeface="Perpetua"/>
                <a:ea typeface="Arial"/>
              </a:rPr>
              <a:t>Shared rooms from $5000</a:t>
            </a:r>
            <a:endParaRPr b="0" lang="en-US" sz="2800" spc="-1" strike="noStrike">
              <a:latin typeface="Arial"/>
            </a:endParaRPr>
          </a:p>
        </p:txBody>
      </p:sp>
      <p:pic>
        <p:nvPicPr>
          <p:cNvPr id="88" name="Picture 8" descr=""/>
          <p:cNvPicPr/>
          <p:nvPr/>
        </p:nvPicPr>
        <p:blipFill>
          <a:blip r:embed="rId4"/>
          <a:stretch/>
        </p:blipFill>
        <p:spPr>
          <a:xfrm>
            <a:off x="5328360" y="3573000"/>
            <a:ext cx="3615840" cy="25570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Google Shape;438;p60" descr=""/>
          <p:cNvPicPr/>
          <p:nvPr/>
        </p:nvPicPr>
        <p:blipFill>
          <a:blip r:embed="rId1"/>
          <a:stretch/>
        </p:blipFill>
        <p:spPr>
          <a:xfrm>
            <a:off x="6096960" y="199440"/>
            <a:ext cx="2730600" cy="415440"/>
          </a:xfrm>
          <a:prstGeom prst="rect">
            <a:avLst/>
          </a:prstGeom>
          <a:ln w="0">
            <a:noFill/>
          </a:ln>
        </p:spPr>
      </p:pic>
      <p:pic>
        <p:nvPicPr>
          <p:cNvPr id="90" name="Picture 2" descr=""/>
          <p:cNvPicPr/>
          <p:nvPr/>
        </p:nvPicPr>
        <p:blipFill>
          <a:blip r:embed="rId2"/>
          <a:srcRect l="0" t="5617" r="0" b="0"/>
          <a:stretch/>
        </p:blipFill>
        <p:spPr>
          <a:xfrm>
            <a:off x="5171760" y="929880"/>
            <a:ext cx="3900960" cy="2599560"/>
          </a:xfrm>
          <a:prstGeom prst="rect">
            <a:avLst/>
          </a:prstGeom>
          <a:ln w="0">
            <a:noFill/>
          </a:ln>
        </p:spPr>
      </p:pic>
      <p:pic>
        <p:nvPicPr>
          <p:cNvPr id="91" name="Picture 6" descr=""/>
          <p:cNvPicPr/>
          <p:nvPr/>
        </p:nvPicPr>
        <p:blipFill>
          <a:blip r:embed="rId3"/>
          <a:stretch/>
        </p:blipFill>
        <p:spPr>
          <a:xfrm>
            <a:off x="217800" y="3155760"/>
            <a:ext cx="4769640" cy="3576960"/>
          </a:xfrm>
          <a:prstGeom prst="rect">
            <a:avLst/>
          </a:prstGeom>
          <a:ln w="0">
            <a:noFill/>
          </a:ln>
        </p:spPr>
      </p:pic>
      <p:pic>
        <p:nvPicPr>
          <p:cNvPr id="92" name="Picture 7" descr=""/>
          <p:cNvPicPr/>
          <p:nvPr/>
        </p:nvPicPr>
        <p:blipFill>
          <a:blip r:embed="rId4"/>
          <a:stretch/>
        </p:blipFill>
        <p:spPr>
          <a:xfrm>
            <a:off x="5171760" y="3807360"/>
            <a:ext cx="3900960" cy="2925720"/>
          </a:xfrm>
          <a:prstGeom prst="rect">
            <a:avLst/>
          </a:prstGeom>
          <a:ln w="0">
            <a:noFill/>
          </a:ln>
        </p:spPr>
      </p:pic>
      <p:sp>
        <p:nvSpPr>
          <p:cNvPr id="93" name="TextBox 5"/>
          <p:cNvSpPr/>
          <p:nvPr/>
        </p:nvSpPr>
        <p:spPr>
          <a:xfrm>
            <a:off x="281880" y="929880"/>
            <a:ext cx="4472640" cy="3075840"/>
          </a:xfrm>
          <a:prstGeom prst="rect">
            <a:avLst/>
          </a:prstGeom>
          <a:solidFill>
            <a:schemeClr val="accent1"/>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High End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$6500</a:t>
            </a:r>
            <a:br/>
            <a:r>
              <a:rPr b="0" lang="en-US" sz="2800" spc="-1" strike="noStrike">
                <a:solidFill>
                  <a:srgbClr val="ffffff"/>
                </a:solidFill>
                <a:latin typeface="Perpetua"/>
                <a:ea typeface="Arial"/>
              </a:rPr>
              <a:t>Shared rooms from $5000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Google Shape;438;p60" descr=""/>
          <p:cNvPicPr/>
          <p:nvPr/>
        </p:nvPicPr>
        <p:blipFill>
          <a:blip r:embed="rId1"/>
          <a:stretch/>
        </p:blipFill>
        <p:spPr>
          <a:xfrm>
            <a:off x="6096960" y="199440"/>
            <a:ext cx="2730600" cy="415440"/>
          </a:xfrm>
          <a:prstGeom prst="rect">
            <a:avLst/>
          </a:prstGeom>
          <a:ln w="0">
            <a:noFill/>
          </a:ln>
        </p:spPr>
      </p:pic>
      <p:pic>
        <p:nvPicPr>
          <p:cNvPr id="95" name="Picture 2" descr="S:\Facility Info\Facility Pictures\Completed\Renaissance Living\Renaissance Living - 4 - living room.jpg"/>
          <p:cNvPicPr/>
          <p:nvPr/>
        </p:nvPicPr>
        <p:blipFill>
          <a:blip r:embed="rId2"/>
          <a:stretch/>
        </p:blipFill>
        <p:spPr>
          <a:xfrm>
            <a:off x="150840" y="304920"/>
            <a:ext cx="4634280" cy="2606400"/>
          </a:xfrm>
          <a:prstGeom prst="rect">
            <a:avLst/>
          </a:prstGeom>
          <a:ln w="0">
            <a:noFill/>
          </a:ln>
        </p:spPr>
      </p:pic>
      <p:pic>
        <p:nvPicPr>
          <p:cNvPr id="96" name="Picture 1" descr=""/>
          <p:cNvPicPr/>
          <p:nvPr/>
        </p:nvPicPr>
        <p:blipFill>
          <a:blip r:embed="rId3"/>
          <a:stretch/>
        </p:blipFill>
        <p:spPr>
          <a:xfrm>
            <a:off x="1188720" y="2954160"/>
            <a:ext cx="6811920" cy="3832560"/>
          </a:xfrm>
          <a:prstGeom prst="rect">
            <a:avLst/>
          </a:prstGeom>
          <a:ln w="0">
            <a:noFill/>
          </a:ln>
        </p:spPr>
      </p:pic>
      <p:sp>
        <p:nvSpPr>
          <p:cNvPr id="97" name="TextBox 4"/>
          <p:cNvSpPr/>
          <p:nvPr/>
        </p:nvSpPr>
        <p:spPr>
          <a:xfrm>
            <a:off x="5006520" y="935280"/>
            <a:ext cx="4061160" cy="307584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Moderately Priced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$5000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$4000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Google Shape;438;p60" descr=""/>
          <p:cNvPicPr/>
          <p:nvPr/>
        </p:nvPicPr>
        <p:blipFill>
          <a:blip r:embed="rId1"/>
          <a:stretch/>
        </p:blipFill>
        <p:spPr>
          <a:xfrm>
            <a:off x="6096960" y="199440"/>
            <a:ext cx="2730600" cy="415440"/>
          </a:xfrm>
          <a:prstGeom prst="rect">
            <a:avLst/>
          </a:prstGeom>
          <a:ln w="0">
            <a:noFill/>
          </a:ln>
        </p:spPr>
      </p:pic>
      <p:pic>
        <p:nvPicPr>
          <p:cNvPr id="99" name="Picture 4" descr=""/>
          <p:cNvPicPr/>
          <p:nvPr/>
        </p:nvPicPr>
        <p:blipFill>
          <a:blip r:embed="rId2"/>
          <a:stretch/>
        </p:blipFill>
        <p:spPr>
          <a:xfrm>
            <a:off x="185760" y="86040"/>
            <a:ext cx="4423320" cy="3317400"/>
          </a:xfrm>
          <a:prstGeom prst="rect">
            <a:avLst/>
          </a:prstGeom>
          <a:ln w="0">
            <a:noFill/>
          </a:ln>
        </p:spPr>
      </p:pic>
      <p:pic>
        <p:nvPicPr>
          <p:cNvPr id="100" name="Picture 1" descr=""/>
          <p:cNvPicPr/>
          <p:nvPr/>
        </p:nvPicPr>
        <p:blipFill>
          <a:blip r:embed="rId3"/>
          <a:stretch/>
        </p:blipFill>
        <p:spPr>
          <a:xfrm>
            <a:off x="4697640" y="3204000"/>
            <a:ext cx="4164840" cy="3549600"/>
          </a:xfrm>
          <a:prstGeom prst="rect">
            <a:avLst/>
          </a:prstGeom>
          <a:ln w="0">
            <a:noFill/>
          </a:ln>
        </p:spPr>
      </p:pic>
      <p:pic>
        <p:nvPicPr>
          <p:cNvPr id="101" name="Picture 5" descr=""/>
          <p:cNvPicPr/>
          <p:nvPr/>
        </p:nvPicPr>
        <p:blipFill>
          <a:blip r:embed="rId4"/>
          <a:stretch/>
        </p:blipFill>
        <p:spPr>
          <a:xfrm>
            <a:off x="185760" y="3515400"/>
            <a:ext cx="4423320" cy="3237840"/>
          </a:xfrm>
          <a:prstGeom prst="rect">
            <a:avLst/>
          </a:prstGeom>
          <a:ln w="0">
            <a:noFill/>
          </a:ln>
        </p:spPr>
      </p:pic>
      <p:sp>
        <p:nvSpPr>
          <p:cNvPr id="102" name="TextBox 6"/>
          <p:cNvSpPr/>
          <p:nvPr/>
        </p:nvSpPr>
        <p:spPr>
          <a:xfrm>
            <a:off x="4766760" y="779760"/>
            <a:ext cx="4061160" cy="307584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 </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Moderately Priced</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$5000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$4000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Google Shape;438;p60" descr=""/>
          <p:cNvPicPr/>
          <p:nvPr/>
        </p:nvPicPr>
        <p:blipFill>
          <a:blip r:embed="rId1"/>
          <a:stretch/>
        </p:blipFill>
        <p:spPr>
          <a:xfrm>
            <a:off x="6096960" y="199440"/>
            <a:ext cx="2730600" cy="415440"/>
          </a:xfrm>
          <a:prstGeom prst="rect">
            <a:avLst/>
          </a:prstGeom>
          <a:ln w="0">
            <a:noFill/>
          </a:ln>
        </p:spPr>
      </p:pic>
      <p:pic>
        <p:nvPicPr>
          <p:cNvPr id="104" name="Picture 1" descr=""/>
          <p:cNvPicPr/>
          <p:nvPr/>
        </p:nvPicPr>
        <p:blipFill>
          <a:blip r:embed="rId2"/>
          <a:stretch/>
        </p:blipFill>
        <p:spPr>
          <a:xfrm>
            <a:off x="83880" y="199440"/>
            <a:ext cx="5874840" cy="3304440"/>
          </a:xfrm>
          <a:prstGeom prst="rect">
            <a:avLst/>
          </a:prstGeom>
          <a:ln w="0">
            <a:noFill/>
          </a:ln>
        </p:spPr>
      </p:pic>
      <p:pic>
        <p:nvPicPr>
          <p:cNvPr id="105" name="Picture 4" descr=""/>
          <p:cNvPicPr/>
          <p:nvPr/>
        </p:nvPicPr>
        <p:blipFill>
          <a:blip r:embed="rId3"/>
          <a:stretch/>
        </p:blipFill>
        <p:spPr>
          <a:xfrm>
            <a:off x="3375720" y="3558600"/>
            <a:ext cx="5668920" cy="3188520"/>
          </a:xfrm>
          <a:prstGeom prst="rect">
            <a:avLst/>
          </a:prstGeom>
          <a:ln w="0">
            <a:noFill/>
          </a:ln>
        </p:spPr>
      </p:pic>
      <p:sp>
        <p:nvSpPr>
          <p:cNvPr id="106" name="TextBox 5"/>
          <p:cNvSpPr/>
          <p:nvPr/>
        </p:nvSpPr>
        <p:spPr>
          <a:xfrm>
            <a:off x="152280" y="3638880"/>
            <a:ext cx="3116160" cy="307656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Low Cost</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$3000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$1800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Google Shape;438;p60" descr=""/>
          <p:cNvPicPr/>
          <p:nvPr/>
        </p:nvPicPr>
        <p:blipFill>
          <a:blip r:embed="rId1"/>
          <a:stretch/>
        </p:blipFill>
        <p:spPr>
          <a:xfrm>
            <a:off x="6096960" y="199440"/>
            <a:ext cx="2730600" cy="415440"/>
          </a:xfrm>
          <a:prstGeom prst="rect">
            <a:avLst/>
          </a:prstGeom>
          <a:ln w="0">
            <a:noFill/>
          </a:ln>
        </p:spPr>
      </p:pic>
      <p:pic>
        <p:nvPicPr>
          <p:cNvPr id="108" name="Picture 1" descr=""/>
          <p:cNvPicPr/>
          <p:nvPr/>
        </p:nvPicPr>
        <p:blipFill>
          <a:blip r:embed="rId2"/>
          <a:stretch/>
        </p:blipFill>
        <p:spPr>
          <a:xfrm>
            <a:off x="1521720" y="3245760"/>
            <a:ext cx="5823360" cy="3424320"/>
          </a:xfrm>
          <a:prstGeom prst="rect">
            <a:avLst/>
          </a:prstGeom>
          <a:ln w="0">
            <a:noFill/>
          </a:ln>
        </p:spPr>
      </p:pic>
      <p:pic>
        <p:nvPicPr>
          <p:cNvPr id="109" name="Picture 5" descr=""/>
          <p:cNvPicPr/>
          <p:nvPr/>
        </p:nvPicPr>
        <p:blipFill>
          <a:blip r:embed="rId3"/>
          <a:stretch/>
        </p:blipFill>
        <p:spPr>
          <a:xfrm>
            <a:off x="152280" y="122040"/>
            <a:ext cx="4350600" cy="3025800"/>
          </a:xfrm>
          <a:prstGeom prst="rect">
            <a:avLst/>
          </a:prstGeom>
          <a:ln w="0">
            <a:noFill/>
          </a:ln>
        </p:spPr>
      </p:pic>
      <p:sp>
        <p:nvSpPr>
          <p:cNvPr id="110" name="TextBox 4"/>
          <p:cNvSpPr/>
          <p:nvPr/>
        </p:nvSpPr>
        <p:spPr>
          <a:xfrm>
            <a:off x="4806720" y="726480"/>
            <a:ext cx="4021200" cy="3075840"/>
          </a:xfrm>
          <a:prstGeom prst="rect">
            <a:avLst/>
          </a:prstGeom>
          <a:solidFill>
            <a:schemeClr val="tx2">
              <a:lumMod val="50000"/>
            </a:schemeClr>
          </a:solid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ffffff"/>
                </a:solidFill>
                <a:latin typeface="Perpetua"/>
                <a:ea typeface="Arial"/>
              </a:rPr>
              <a:t>Residential Care Home</a:t>
            </a:r>
            <a:endParaRPr b="0" lang="en-US" sz="2800" spc="-1" strike="noStrike">
              <a:latin typeface="Arial"/>
            </a:endParaRPr>
          </a:p>
          <a:p>
            <a:pPr algn="ctr">
              <a:lnSpc>
                <a:spcPct val="100000"/>
              </a:lnSpc>
              <a:buNone/>
            </a:pPr>
            <a:r>
              <a:rPr b="1" lang="en-US" sz="2800" spc="-1" strike="noStrike" u="sng">
                <a:solidFill>
                  <a:srgbClr val="ffffff"/>
                </a:solidFill>
                <a:uFillTx/>
                <a:latin typeface="Perpetua"/>
                <a:ea typeface="Arial"/>
              </a:rPr>
              <a:t>Low Cost</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Private rooms from </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$3000</a:t>
            </a:r>
            <a:endParaRPr b="0" lang="en-US" sz="2800" spc="-1" strike="noStrike">
              <a:latin typeface="Arial"/>
            </a:endParaRPr>
          </a:p>
          <a:p>
            <a:pPr algn="ctr">
              <a:lnSpc>
                <a:spcPct val="100000"/>
              </a:lnSpc>
              <a:buNone/>
            </a:pPr>
            <a:r>
              <a:rPr b="0" lang="en-US" sz="2800" spc="-1" strike="noStrike">
                <a:solidFill>
                  <a:srgbClr val="ffffff"/>
                </a:solidFill>
                <a:latin typeface="Perpetua"/>
                <a:ea typeface="Arial"/>
              </a:rPr>
              <a:t>Shared rooms from $1800</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Google Shape;438;p60" descr=""/>
          <p:cNvPicPr/>
          <p:nvPr/>
        </p:nvPicPr>
        <p:blipFill>
          <a:blip r:embed="rId1"/>
          <a:stretch/>
        </p:blipFill>
        <p:spPr>
          <a:xfrm>
            <a:off x="6096960" y="199440"/>
            <a:ext cx="2730600" cy="415440"/>
          </a:xfrm>
          <a:prstGeom prst="rect">
            <a:avLst/>
          </a:prstGeom>
          <a:ln w="0">
            <a:noFill/>
          </a:ln>
        </p:spPr>
      </p:pic>
      <p:sp>
        <p:nvSpPr>
          <p:cNvPr id="112" name="Google Shape;445;p61"/>
          <p:cNvSpPr/>
          <p:nvPr/>
        </p:nvSpPr>
        <p:spPr>
          <a:xfrm>
            <a:off x="141840" y="615240"/>
            <a:ext cx="8841960" cy="1670760"/>
          </a:xfrm>
          <a:prstGeom prst="rect">
            <a:avLst/>
          </a:prstGeom>
          <a:solidFill>
            <a:schemeClr val="accent1"/>
          </a:solidFill>
          <a:ln w="0">
            <a:noFill/>
          </a:ln>
        </p:spPr>
        <p:style>
          <a:lnRef idx="0"/>
          <a:fillRef idx="0"/>
          <a:effectRef idx="0"/>
          <a:fontRef idx="minor"/>
        </p:style>
        <p:txBody>
          <a:bodyPr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High End</a:t>
            </a:r>
            <a:br/>
            <a:r>
              <a:rPr b="0" lang="en-US" sz="2400" spc="-1" strike="noStrike">
                <a:solidFill>
                  <a:srgbClr val="ffffff"/>
                </a:solidFill>
                <a:latin typeface="Perpetua"/>
                <a:ea typeface="Source Sans Pro"/>
              </a:rPr>
              <a:t>Studios from $4500</a:t>
            </a:r>
            <a:br/>
            <a:r>
              <a:rPr b="0" lang="en-US" sz="2400" spc="-1" strike="noStrike">
                <a:solidFill>
                  <a:srgbClr val="ffffff"/>
                </a:solidFill>
                <a:latin typeface="Perpetua"/>
                <a:ea typeface="Source Sans Pro"/>
              </a:rPr>
              <a:t>1 Bedrooms from $7000</a:t>
            </a:r>
            <a:br/>
            <a:r>
              <a:rPr b="0" lang="en-US" sz="2400" spc="-1" strike="noStrike">
                <a:solidFill>
                  <a:srgbClr val="ffffff"/>
                </a:solidFill>
                <a:latin typeface="Perpetua"/>
                <a:ea typeface="Source Sans Pro"/>
              </a:rPr>
              <a:t>2 Bedrooms from $11,500</a:t>
            </a:r>
            <a:br/>
            <a:r>
              <a:rPr b="0" lang="en-US" sz="1200" spc="-1" strike="noStrike">
                <a:solidFill>
                  <a:srgbClr val="ffffff"/>
                </a:solidFill>
                <a:latin typeface="Perpetua"/>
                <a:ea typeface="Source Sans Pro"/>
              </a:rPr>
              <a:t>*Care Fees are additional, and not included in the above rates</a:t>
            </a:r>
            <a:endParaRPr b="0" lang="en-US" sz="1200" spc="-1" strike="noStrike">
              <a:latin typeface="Arial"/>
            </a:endParaRPr>
          </a:p>
        </p:txBody>
      </p:sp>
      <p:pic>
        <p:nvPicPr>
          <p:cNvPr id="113" name="Picture 7" descr=""/>
          <p:cNvPicPr/>
          <p:nvPr/>
        </p:nvPicPr>
        <p:blipFill>
          <a:blip r:embed="rId2"/>
          <a:stretch/>
        </p:blipFill>
        <p:spPr>
          <a:xfrm>
            <a:off x="238680" y="2492640"/>
            <a:ext cx="8648280" cy="39906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Google Shape;438;p60" descr=""/>
          <p:cNvPicPr/>
          <p:nvPr/>
        </p:nvPicPr>
        <p:blipFill>
          <a:blip r:embed="rId1"/>
          <a:stretch/>
        </p:blipFill>
        <p:spPr>
          <a:xfrm>
            <a:off x="6096960" y="199440"/>
            <a:ext cx="2730600" cy="415440"/>
          </a:xfrm>
          <a:prstGeom prst="rect">
            <a:avLst/>
          </a:prstGeom>
          <a:ln w="0">
            <a:noFill/>
          </a:ln>
        </p:spPr>
      </p:pic>
      <p:sp>
        <p:nvSpPr>
          <p:cNvPr id="115" name="PlaceHolder 1"/>
          <p:cNvSpPr>
            <a:spLocks noGrp="1"/>
          </p:cNvSpPr>
          <p:nvPr>
            <p:ph type="title"/>
          </p:nvPr>
        </p:nvSpPr>
        <p:spPr>
          <a:xfrm>
            <a:off x="141840" y="615240"/>
            <a:ext cx="8841960" cy="1670760"/>
          </a:xfrm>
          <a:prstGeom prst="rect">
            <a:avLst/>
          </a:prstGeom>
          <a:solidFill>
            <a:srgbClr val="2da2bf"/>
          </a:solidFill>
          <a:ln w="0">
            <a:noFill/>
          </a:ln>
        </p:spPr>
        <p:txBody>
          <a:bodyPr anchor="ctr">
            <a:noAutofit/>
          </a:bodyPr>
          <a:p>
            <a:pPr algn="ctr">
              <a:lnSpc>
                <a:spcPct val="100000"/>
              </a:lnSpc>
              <a:buNone/>
              <a:tabLst>
                <a:tab algn="l" pos="0"/>
              </a:tabLst>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High End</a:t>
            </a:r>
            <a:br/>
            <a:r>
              <a:rPr b="0" lang="en-US" sz="2400" spc="-1" strike="noStrike">
                <a:solidFill>
                  <a:srgbClr val="ffffff"/>
                </a:solidFill>
                <a:latin typeface="Perpetua"/>
                <a:ea typeface="Source Sans Pro"/>
              </a:rPr>
              <a:t>Studios from $4500</a:t>
            </a:r>
            <a:br/>
            <a:r>
              <a:rPr b="0" lang="en-US" sz="2400" spc="-1" strike="noStrike">
                <a:solidFill>
                  <a:srgbClr val="ffffff"/>
                </a:solidFill>
                <a:latin typeface="Perpetua"/>
                <a:ea typeface="Source Sans Pro"/>
              </a:rPr>
              <a:t>1 Bedrooms from $7000</a:t>
            </a:r>
            <a:br/>
            <a:r>
              <a:rPr b="0" lang="en-US" sz="2400" spc="-1" strike="noStrike">
                <a:solidFill>
                  <a:srgbClr val="ffffff"/>
                </a:solidFill>
                <a:latin typeface="Perpetua"/>
                <a:ea typeface="Source Sans Pro"/>
              </a:rPr>
              <a:t>2 Bedrooms from $11,500</a:t>
            </a:r>
            <a:br/>
            <a:r>
              <a:rPr b="0" lang="en-US" sz="1200" spc="-1" strike="noStrike">
                <a:solidFill>
                  <a:srgbClr val="ffffff"/>
                </a:solidFill>
                <a:latin typeface="Perpetua"/>
                <a:ea typeface="Source Sans Pro"/>
              </a:rPr>
              <a:t>*Care Fees are additional, and not included in the above rates</a:t>
            </a:r>
            <a:endParaRPr b="0" lang="en-US" sz="1200" spc="-1" strike="noStrike">
              <a:solidFill>
                <a:srgbClr val="000000"/>
              </a:solidFill>
              <a:latin typeface="Arial"/>
            </a:endParaRPr>
          </a:p>
        </p:txBody>
      </p:sp>
      <p:pic>
        <p:nvPicPr>
          <p:cNvPr id="116" name="Picture 1" descr=""/>
          <p:cNvPicPr/>
          <p:nvPr/>
        </p:nvPicPr>
        <p:blipFill>
          <a:blip r:embed="rId2"/>
          <a:stretch/>
        </p:blipFill>
        <p:spPr>
          <a:xfrm>
            <a:off x="153720" y="2449800"/>
            <a:ext cx="4446000" cy="3015720"/>
          </a:xfrm>
          <a:prstGeom prst="rect">
            <a:avLst/>
          </a:prstGeom>
          <a:ln w="0">
            <a:noFill/>
          </a:ln>
        </p:spPr>
      </p:pic>
      <p:pic>
        <p:nvPicPr>
          <p:cNvPr id="117" name="Picture 5" descr=""/>
          <p:cNvPicPr/>
          <p:nvPr/>
        </p:nvPicPr>
        <p:blipFill>
          <a:blip r:embed="rId3"/>
          <a:stretch/>
        </p:blipFill>
        <p:spPr>
          <a:xfrm>
            <a:off x="4667760" y="3809880"/>
            <a:ext cx="4312440" cy="288468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Google Shape;438;p60" descr=""/>
          <p:cNvPicPr/>
          <p:nvPr/>
        </p:nvPicPr>
        <p:blipFill>
          <a:blip r:embed="rId1"/>
          <a:stretch/>
        </p:blipFill>
        <p:spPr>
          <a:xfrm>
            <a:off x="6096960" y="199440"/>
            <a:ext cx="2730600" cy="415440"/>
          </a:xfrm>
          <a:prstGeom prst="rect">
            <a:avLst/>
          </a:prstGeom>
          <a:ln w="0">
            <a:noFill/>
          </a:ln>
        </p:spPr>
      </p:pic>
      <p:sp>
        <p:nvSpPr>
          <p:cNvPr id="119" name="Google Shape;445;p61"/>
          <p:cNvSpPr/>
          <p:nvPr/>
        </p:nvSpPr>
        <p:spPr>
          <a:xfrm>
            <a:off x="266760" y="4030200"/>
            <a:ext cx="3352320" cy="2338920"/>
          </a:xfrm>
          <a:prstGeom prst="rect">
            <a:avLst/>
          </a:prstGeom>
          <a:solidFill>
            <a:schemeClr val="accent1"/>
          </a:solidFill>
          <a:ln w="0">
            <a:noFill/>
          </a:ln>
        </p:spPr>
        <p:style>
          <a:lnRef idx="0"/>
          <a:fillRef idx="0"/>
          <a:effectRef idx="0"/>
          <a:fontRef idx="minor"/>
        </p:style>
        <p:txBody>
          <a:bodyPr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Moderately Priced</a:t>
            </a:r>
            <a:br/>
            <a:r>
              <a:rPr b="0" lang="en-US" sz="2400" spc="-1" strike="noStrike">
                <a:solidFill>
                  <a:srgbClr val="ffffff"/>
                </a:solidFill>
                <a:latin typeface="Perpetua"/>
                <a:ea typeface="Source Sans Pro"/>
              </a:rPr>
              <a:t>Studios from $3500</a:t>
            </a:r>
            <a:br/>
            <a:r>
              <a:rPr b="0" lang="en-US" sz="2400" spc="-1" strike="noStrike">
                <a:solidFill>
                  <a:srgbClr val="ffffff"/>
                </a:solidFill>
                <a:latin typeface="Perpetua"/>
                <a:ea typeface="Source Sans Pro"/>
              </a:rPr>
              <a:t>1 Bedrooms from $4000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latin typeface="Arial"/>
            </a:endParaRPr>
          </a:p>
        </p:txBody>
      </p:sp>
      <p:pic>
        <p:nvPicPr>
          <p:cNvPr id="120" name="Picture 8" descr=""/>
          <p:cNvPicPr/>
          <p:nvPr/>
        </p:nvPicPr>
        <p:blipFill>
          <a:blip r:embed="rId2"/>
          <a:srcRect l="0" t="25046" r="0" b="9231"/>
          <a:stretch/>
        </p:blipFill>
        <p:spPr>
          <a:xfrm>
            <a:off x="449640" y="615240"/>
            <a:ext cx="7673040" cy="3123720"/>
          </a:xfrm>
          <a:prstGeom prst="rect">
            <a:avLst/>
          </a:prstGeom>
          <a:ln w="0">
            <a:noFill/>
          </a:ln>
        </p:spPr>
      </p:pic>
      <p:pic>
        <p:nvPicPr>
          <p:cNvPr id="121" name="Picture 7" descr=""/>
          <p:cNvPicPr/>
          <p:nvPr/>
        </p:nvPicPr>
        <p:blipFill>
          <a:blip r:embed="rId3"/>
          <a:srcRect l="4905" t="4911" r="3356" b="13116"/>
          <a:stretch/>
        </p:blipFill>
        <p:spPr>
          <a:xfrm>
            <a:off x="3878640" y="3794760"/>
            <a:ext cx="5186880" cy="30628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Google Shape;438;p60" descr=""/>
          <p:cNvPicPr/>
          <p:nvPr/>
        </p:nvPicPr>
        <p:blipFill>
          <a:blip r:embed="rId1"/>
          <a:stretch/>
        </p:blipFill>
        <p:spPr>
          <a:xfrm>
            <a:off x="6096960" y="199440"/>
            <a:ext cx="2730600" cy="415440"/>
          </a:xfrm>
          <a:prstGeom prst="rect">
            <a:avLst/>
          </a:prstGeom>
          <a:ln w="0">
            <a:noFill/>
          </a:ln>
        </p:spPr>
      </p:pic>
      <p:sp>
        <p:nvSpPr>
          <p:cNvPr id="53" name="PlaceHolder 1"/>
          <p:cNvSpPr>
            <a:spLocks noGrp="1"/>
          </p:cNvSpPr>
          <p:nvPr>
            <p:ph type="title"/>
          </p:nvPr>
        </p:nvSpPr>
        <p:spPr>
          <a:xfrm>
            <a:off x="132120" y="787680"/>
            <a:ext cx="8841600" cy="990360"/>
          </a:xfrm>
          <a:prstGeom prst="rect">
            <a:avLst/>
          </a:prstGeom>
          <a:solidFill>
            <a:srgbClr val="2da2bf"/>
          </a:solidFill>
          <a:ln w="0">
            <a:noFill/>
          </a:ln>
        </p:spPr>
        <p:txBody>
          <a:bodyPr anchor="ctr">
            <a:noAutofit/>
          </a:bodyPr>
          <a:p>
            <a:pPr algn="ctr">
              <a:lnSpc>
                <a:spcPct val="100000"/>
              </a:lnSpc>
              <a:buNone/>
              <a:tabLst>
                <a:tab algn="l" pos="0"/>
              </a:tabLst>
            </a:pPr>
            <a:r>
              <a:rPr b="0" lang="en-US" sz="4300" spc="-1" strike="noStrike">
                <a:solidFill>
                  <a:srgbClr val="ffffff"/>
                </a:solidFill>
                <a:latin typeface="Perpetua"/>
                <a:ea typeface="Source Sans Pro"/>
              </a:rPr>
              <a:t>What is an RCFE?</a:t>
            </a:r>
            <a:endParaRPr b="0" lang="en-US" sz="4300" spc="-1" strike="noStrike">
              <a:solidFill>
                <a:srgbClr val="000000"/>
              </a:solidFill>
              <a:latin typeface="Arial"/>
            </a:endParaRPr>
          </a:p>
        </p:txBody>
      </p:sp>
      <p:sp>
        <p:nvSpPr>
          <p:cNvPr id="54" name="TextBox 1"/>
          <p:cNvSpPr/>
          <p:nvPr/>
        </p:nvSpPr>
        <p:spPr>
          <a:xfrm>
            <a:off x="822960" y="1886400"/>
            <a:ext cx="7425000" cy="4893840"/>
          </a:xfrm>
          <a:prstGeom prst="rect">
            <a:avLst/>
          </a:prstGeom>
          <a:noFill/>
          <a:ln w="0">
            <a:noFill/>
          </a:ln>
        </p:spPr>
        <p:style>
          <a:lnRef idx="0"/>
          <a:fillRef idx="0"/>
          <a:effectRef idx="0"/>
          <a:fontRef idx="minor"/>
        </p:style>
        <p:txBody>
          <a:bodyPr lIns="90000" rIns="90000" tIns="45000" bIns="45000" anchor="t">
            <a:spAutoFit/>
          </a:bodyPr>
          <a:p>
            <a:pPr marL="285840" indent="-285840">
              <a:lnSpc>
                <a:spcPct val="100000"/>
              </a:lnSpc>
              <a:spcAft>
                <a:spcPts val="1009"/>
              </a:spcAft>
              <a:buClr>
                <a:srgbClr val="227a8f"/>
              </a:buClr>
              <a:buFont typeface="Arial"/>
              <a:buChar char="•"/>
            </a:pPr>
            <a:r>
              <a:rPr b="0" lang="en-US" sz="2000" spc="-1" strike="noStrike">
                <a:solidFill>
                  <a:srgbClr val="000000"/>
                </a:solidFill>
                <a:latin typeface="Perpetua"/>
                <a:ea typeface="Arial"/>
              </a:rPr>
              <a:t>Residential Care Facilities for the Elderly (RCFE) </a:t>
            </a:r>
            <a:r>
              <a:rPr b="0" lang="en-US" sz="1800" spc="-1" strike="noStrike">
                <a:solidFill>
                  <a:srgbClr val="000000"/>
                </a:solidFill>
                <a:latin typeface="Perpetua"/>
                <a:ea typeface="Arial"/>
              </a:rPr>
              <a:t>are </a:t>
            </a:r>
            <a:r>
              <a:rPr b="1" lang="en-US" sz="1800" spc="-1" strike="noStrike" u="sng">
                <a:solidFill>
                  <a:srgbClr val="000000"/>
                </a:solidFill>
                <a:uFillTx/>
                <a:latin typeface="Perpetua"/>
                <a:ea typeface="Arial"/>
              </a:rPr>
              <a:t>non-medical</a:t>
            </a:r>
            <a:r>
              <a:rPr b="1" lang="en-US" sz="1800" spc="-1" strike="noStrike">
                <a:solidFill>
                  <a:srgbClr val="000000"/>
                </a:solidFill>
                <a:latin typeface="Perpetua"/>
                <a:ea typeface="Arial"/>
              </a:rPr>
              <a:t> </a:t>
            </a:r>
            <a:r>
              <a:rPr b="0" lang="en-US" sz="1800" spc="-1" strike="noStrike">
                <a:solidFill>
                  <a:srgbClr val="000000"/>
                </a:solidFill>
                <a:latin typeface="Perpetua"/>
                <a:ea typeface="Arial"/>
              </a:rPr>
              <a:t>facilities that provide around-the-clock care and supervision to residents, ages 60 and above, who need help with activities of daily living (ADL’s). </a:t>
            </a:r>
            <a:endParaRPr b="0" lang="en-US" sz="1800" spc="-1" strike="noStrike">
              <a:latin typeface="Arial"/>
            </a:endParaRPr>
          </a:p>
          <a:p>
            <a:pPr marL="285840" indent="-285840">
              <a:lnSpc>
                <a:spcPct val="100000"/>
              </a:lnSpc>
              <a:spcAft>
                <a:spcPts val="1009"/>
              </a:spcAft>
              <a:buClr>
                <a:srgbClr val="227a8f"/>
              </a:buClr>
              <a:buFont typeface="Arial"/>
              <a:buChar char="•"/>
            </a:pPr>
            <a:r>
              <a:rPr b="1" lang="en-US" sz="1800" spc="-1" strike="noStrike">
                <a:solidFill>
                  <a:srgbClr val="000000"/>
                </a:solidFill>
                <a:latin typeface="Perpetua"/>
                <a:ea typeface="Arial"/>
              </a:rPr>
              <a:t>Activities of Daily Living (ADL’s) </a:t>
            </a:r>
            <a:r>
              <a:rPr b="0" lang="en-US" sz="1800" spc="-1" strike="noStrike">
                <a:solidFill>
                  <a:srgbClr val="000000"/>
                </a:solidFill>
                <a:latin typeface="Perpetua"/>
                <a:ea typeface="Arial"/>
              </a:rPr>
              <a:t>- Bathing, dressing, grooming, ambulation, toileting, incontinence, medication management, transportation, meals, laundry, housekeeping, etc.</a:t>
            </a:r>
            <a:endParaRPr b="0" lang="en-US" sz="1800" spc="-1" strike="noStrike">
              <a:latin typeface="Arial"/>
            </a:endParaRPr>
          </a:p>
          <a:p>
            <a:pPr marL="285840" indent="-285840">
              <a:lnSpc>
                <a:spcPct val="100000"/>
              </a:lnSpc>
              <a:spcAft>
                <a:spcPts val="1009"/>
              </a:spcAft>
              <a:buClr>
                <a:srgbClr val="227a8f"/>
              </a:buClr>
              <a:buFont typeface="Arial"/>
              <a:buChar char="•"/>
            </a:pPr>
            <a:r>
              <a:rPr b="1" lang="en-US" sz="1800" spc="-1" strike="noStrike">
                <a:solidFill>
                  <a:srgbClr val="000000"/>
                </a:solidFill>
                <a:latin typeface="Perpetua"/>
                <a:ea typeface="Arial"/>
              </a:rPr>
              <a:t>Amenities</a:t>
            </a:r>
            <a:r>
              <a:rPr b="0" lang="en-US" sz="1800" spc="-1" strike="noStrike">
                <a:solidFill>
                  <a:srgbClr val="000000"/>
                </a:solidFill>
                <a:latin typeface="Perpetua"/>
                <a:ea typeface="Arial"/>
              </a:rPr>
              <a:t> – Some RCFE’s offer daily activities, outings, allow for personal pets, can arrange for short-term respite stays, provide furnishings, have religious services, etc.</a:t>
            </a:r>
            <a:endParaRPr b="0" lang="en-US" sz="1800" spc="-1" strike="noStrike">
              <a:latin typeface="Arial"/>
            </a:endParaRPr>
          </a:p>
          <a:p>
            <a:pPr marL="285840" indent="-285840">
              <a:lnSpc>
                <a:spcPct val="100000"/>
              </a:lnSpc>
              <a:buClr>
                <a:srgbClr val="227a8f"/>
              </a:buClr>
              <a:buFont typeface="Arial"/>
              <a:buChar char="•"/>
            </a:pPr>
            <a:r>
              <a:rPr b="1" lang="en-US" sz="1800" spc="-1" strike="noStrike">
                <a:solidFill>
                  <a:srgbClr val="000000"/>
                </a:solidFill>
                <a:latin typeface="Perpetua"/>
                <a:ea typeface="Arial"/>
              </a:rPr>
              <a:t>Specialized Services </a:t>
            </a:r>
            <a:r>
              <a:rPr b="0" lang="en-US" sz="1800" spc="-1" strike="noStrike">
                <a:solidFill>
                  <a:srgbClr val="000000"/>
                </a:solidFill>
                <a:latin typeface="Perpetua"/>
                <a:ea typeface="Arial"/>
              </a:rPr>
              <a:t>– Only some RCFE’s can provide care for: Wander Risks, Exit-Seekers, Sundowner’s, Catheters, Ostomies, Two-Person Transfers / Hoyer Lift, Bariatric, Insulin Injections, Special Diets, Bedridden, Feeding Tubes, Hospice, etc.</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Google Shape;438;p60" descr=""/>
          <p:cNvPicPr/>
          <p:nvPr/>
        </p:nvPicPr>
        <p:blipFill>
          <a:blip r:embed="rId1"/>
          <a:stretch/>
        </p:blipFill>
        <p:spPr>
          <a:xfrm>
            <a:off x="6096960" y="199440"/>
            <a:ext cx="2730600" cy="415440"/>
          </a:xfrm>
          <a:prstGeom prst="rect">
            <a:avLst/>
          </a:prstGeom>
          <a:ln w="0">
            <a:noFill/>
          </a:ln>
        </p:spPr>
      </p:pic>
      <p:sp>
        <p:nvSpPr>
          <p:cNvPr id="123" name="PlaceHolder 1"/>
          <p:cNvSpPr>
            <a:spLocks noGrp="1"/>
          </p:cNvSpPr>
          <p:nvPr>
            <p:ph type="title"/>
          </p:nvPr>
        </p:nvSpPr>
        <p:spPr>
          <a:xfrm>
            <a:off x="165600" y="759240"/>
            <a:ext cx="8841600" cy="1442160"/>
          </a:xfrm>
          <a:prstGeom prst="rect">
            <a:avLst/>
          </a:prstGeom>
          <a:solidFill>
            <a:srgbClr val="2da2bf"/>
          </a:solidFill>
          <a:ln w="0">
            <a:noFill/>
          </a:ln>
        </p:spPr>
        <p:txBody>
          <a:bodyPr anchor="ctr">
            <a:noAutofit/>
          </a:bodyPr>
          <a:p>
            <a:pPr algn="ctr">
              <a:lnSpc>
                <a:spcPct val="100000"/>
              </a:lnSpc>
              <a:buNone/>
              <a:tabLst>
                <a:tab algn="l" pos="0"/>
              </a:tabLst>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Moderately Priced</a:t>
            </a:r>
            <a:br/>
            <a:r>
              <a:rPr b="0" lang="en-US" sz="2400" spc="-1" strike="noStrike">
                <a:solidFill>
                  <a:srgbClr val="ffffff"/>
                </a:solidFill>
                <a:latin typeface="Perpetua"/>
                <a:ea typeface="Source Sans Pro"/>
              </a:rPr>
              <a:t>Studios from $3500</a:t>
            </a:r>
            <a:br/>
            <a:r>
              <a:rPr b="0" lang="en-US" sz="2400" spc="-1" strike="noStrike">
                <a:solidFill>
                  <a:srgbClr val="ffffff"/>
                </a:solidFill>
                <a:latin typeface="Perpetua"/>
                <a:ea typeface="Source Sans Pro"/>
              </a:rPr>
              <a:t>1 Bedrooms from $4000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solidFill>
                <a:srgbClr val="000000"/>
              </a:solidFill>
              <a:latin typeface="Arial"/>
            </a:endParaRPr>
          </a:p>
        </p:txBody>
      </p:sp>
      <p:pic>
        <p:nvPicPr>
          <p:cNvPr id="124" name="Picture 4" descr=""/>
          <p:cNvPicPr/>
          <p:nvPr/>
        </p:nvPicPr>
        <p:blipFill>
          <a:blip r:embed="rId2"/>
          <a:srcRect l="0" t="2029" r="0" b="0"/>
          <a:stretch/>
        </p:blipFill>
        <p:spPr>
          <a:xfrm>
            <a:off x="1280160" y="2362320"/>
            <a:ext cx="6684480" cy="44118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 name="Google Shape;438;p60" descr=""/>
          <p:cNvPicPr/>
          <p:nvPr/>
        </p:nvPicPr>
        <p:blipFill>
          <a:blip r:embed="rId1"/>
          <a:stretch/>
        </p:blipFill>
        <p:spPr>
          <a:xfrm>
            <a:off x="6096960" y="199440"/>
            <a:ext cx="2730600" cy="415440"/>
          </a:xfrm>
          <a:prstGeom prst="rect">
            <a:avLst/>
          </a:prstGeom>
          <a:ln w="0">
            <a:noFill/>
          </a:ln>
        </p:spPr>
      </p:pic>
      <p:sp>
        <p:nvSpPr>
          <p:cNvPr id="126" name="PlaceHolder 1"/>
          <p:cNvSpPr>
            <a:spLocks noGrp="1"/>
          </p:cNvSpPr>
          <p:nvPr>
            <p:ph type="title"/>
          </p:nvPr>
        </p:nvSpPr>
        <p:spPr>
          <a:xfrm>
            <a:off x="150480" y="615240"/>
            <a:ext cx="8841600" cy="1335240"/>
          </a:xfrm>
          <a:prstGeom prst="rect">
            <a:avLst/>
          </a:prstGeom>
          <a:solidFill>
            <a:srgbClr val="2da2bf"/>
          </a:solidFill>
          <a:ln w="0">
            <a:noFill/>
          </a:ln>
        </p:spPr>
        <p:txBody>
          <a:bodyPr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Low End</a:t>
            </a:r>
            <a:br/>
            <a:r>
              <a:rPr b="0" lang="en-US" sz="2400" spc="-1" strike="noStrike">
                <a:solidFill>
                  <a:srgbClr val="ffffff"/>
                </a:solidFill>
                <a:latin typeface="Perpetua"/>
                <a:ea typeface="Source Sans Pro"/>
              </a:rPr>
              <a:t>Private rooms from $2500</a:t>
            </a:r>
            <a:br/>
            <a:r>
              <a:rPr b="0" lang="en-US" sz="2400" spc="-1" strike="noStrike">
                <a:solidFill>
                  <a:srgbClr val="ffffff"/>
                </a:solidFill>
                <a:latin typeface="Perpetua"/>
                <a:ea typeface="Source Sans Pro"/>
              </a:rPr>
              <a:t>Shared rooms from $1800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solidFill>
                <a:srgbClr val="000000"/>
              </a:solidFill>
              <a:latin typeface="Arial"/>
            </a:endParaRPr>
          </a:p>
        </p:txBody>
      </p:sp>
      <p:pic>
        <p:nvPicPr>
          <p:cNvPr id="127" name="Picture 2" descr="S:\Facility Info\Facility Pictures\Completed\Casa El Cajon\Casa El Cajon - shared room.JPG"/>
          <p:cNvPicPr/>
          <p:nvPr/>
        </p:nvPicPr>
        <p:blipFill>
          <a:blip r:embed="rId2"/>
          <a:srcRect l="0" t="3258" r="0" b="2959"/>
          <a:stretch/>
        </p:blipFill>
        <p:spPr>
          <a:xfrm>
            <a:off x="352080" y="2011680"/>
            <a:ext cx="8475480" cy="468612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Google Shape;438;p60" descr=""/>
          <p:cNvPicPr/>
          <p:nvPr/>
        </p:nvPicPr>
        <p:blipFill>
          <a:blip r:embed="rId1"/>
          <a:stretch/>
        </p:blipFill>
        <p:spPr>
          <a:xfrm>
            <a:off x="6096960" y="199440"/>
            <a:ext cx="2730600" cy="415440"/>
          </a:xfrm>
          <a:prstGeom prst="rect">
            <a:avLst/>
          </a:prstGeom>
          <a:ln w="0">
            <a:noFill/>
          </a:ln>
        </p:spPr>
      </p:pic>
      <p:pic>
        <p:nvPicPr>
          <p:cNvPr id="129" name="Picture 4" descr="S:\Facility Info\Facility Pictures\Completed\Brookdale Clairemont\Brookdale Clairemont - 6 - apartment.JPG"/>
          <p:cNvPicPr/>
          <p:nvPr/>
        </p:nvPicPr>
        <p:blipFill>
          <a:blip r:embed="rId2"/>
          <a:stretch/>
        </p:blipFill>
        <p:spPr>
          <a:xfrm>
            <a:off x="68760" y="4158720"/>
            <a:ext cx="5990760" cy="2561760"/>
          </a:xfrm>
          <a:prstGeom prst="rect">
            <a:avLst/>
          </a:prstGeom>
          <a:ln w="0">
            <a:noFill/>
          </a:ln>
        </p:spPr>
      </p:pic>
      <p:pic>
        <p:nvPicPr>
          <p:cNvPr id="130" name="Picture 3" descr="S:\Facility Info\Facility Pictures\Completed\Brookdale Clairemont\Brookdale Clairemont - apartment 2.JPG"/>
          <p:cNvPicPr/>
          <p:nvPr/>
        </p:nvPicPr>
        <p:blipFill>
          <a:blip r:embed="rId3"/>
          <a:stretch/>
        </p:blipFill>
        <p:spPr>
          <a:xfrm>
            <a:off x="68760" y="74160"/>
            <a:ext cx="5924160" cy="2580840"/>
          </a:xfrm>
          <a:prstGeom prst="rect">
            <a:avLst/>
          </a:prstGeom>
          <a:ln w="0">
            <a:noFill/>
          </a:ln>
        </p:spPr>
      </p:pic>
      <p:sp>
        <p:nvSpPr>
          <p:cNvPr id="131" name="PlaceHolder 1"/>
          <p:cNvSpPr>
            <a:spLocks noGrp="1"/>
          </p:cNvSpPr>
          <p:nvPr>
            <p:ph type="title"/>
          </p:nvPr>
        </p:nvSpPr>
        <p:spPr>
          <a:xfrm>
            <a:off x="5339520" y="2214000"/>
            <a:ext cx="3705120" cy="2743200"/>
          </a:xfrm>
          <a:prstGeom prst="rect">
            <a:avLst/>
          </a:prstGeom>
          <a:solidFill>
            <a:srgbClr val="2da2bf"/>
          </a:solidFill>
          <a:ln w="0">
            <a:noFill/>
          </a:ln>
        </p:spPr>
        <p:txBody>
          <a:bodyPr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Low End</a:t>
            </a:r>
            <a:br/>
            <a:r>
              <a:rPr b="0" lang="en-US" sz="2400" spc="-1" strike="noStrike">
                <a:solidFill>
                  <a:srgbClr val="ffffff"/>
                </a:solidFill>
                <a:latin typeface="Perpetua"/>
                <a:ea typeface="Source Sans Pro"/>
              </a:rPr>
              <a:t>Private rooms from $2500</a:t>
            </a:r>
            <a:br/>
            <a:r>
              <a:rPr b="0" lang="en-US" sz="2400" spc="-1" strike="noStrike">
                <a:solidFill>
                  <a:srgbClr val="ffffff"/>
                </a:solidFill>
                <a:latin typeface="Perpetua"/>
                <a:ea typeface="Source Sans Pro"/>
              </a:rPr>
              <a:t>Shared rooms from $1800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Google Shape;438;p60" descr=""/>
          <p:cNvPicPr/>
          <p:nvPr/>
        </p:nvPicPr>
        <p:blipFill>
          <a:blip r:embed="rId1"/>
          <a:stretch/>
        </p:blipFill>
        <p:spPr>
          <a:xfrm>
            <a:off x="6096960" y="199440"/>
            <a:ext cx="2730600" cy="415440"/>
          </a:xfrm>
          <a:prstGeom prst="rect">
            <a:avLst/>
          </a:prstGeom>
          <a:ln w="0">
            <a:noFill/>
          </a:ln>
        </p:spPr>
      </p:pic>
      <p:sp>
        <p:nvSpPr>
          <p:cNvPr id="133" name="PlaceHolder 1"/>
          <p:cNvSpPr>
            <a:spLocks noGrp="1"/>
          </p:cNvSpPr>
          <p:nvPr>
            <p:ph type="title"/>
          </p:nvPr>
        </p:nvSpPr>
        <p:spPr>
          <a:xfrm>
            <a:off x="150480" y="615240"/>
            <a:ext cx="8841600" cy="1353240"/>
          </a:xfrm>
          <a:prstGeom prst="rect">
            <a:avLst/>
          </a:prstGeom>
          <a:solidFill>
            <a:srgbClr val="2da2bf"/>
          </a:solidFill>
          <a:ln w="0">
            <a:noFill/>
          </a:ln>
        </p:spPr>
        <p:txBody>
          <a:bodyPr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Alzheimer’s Care</a:t>
            </a:r>
            <a:r>
              <a:rPr b="1" lang="en-US" sz="2400" spc="-1" strike="noStrike">
                <a:solidFill>
                  <a:srgbClr val="ffffff"/>
                </a:solidFill>
                <a:latin typeface="Perpetua"/>
                <a:ea typeface="Source Sans Pro"/>
              </a:rPr>
              <a:t> </a:t>
            </a:r>
            <a:br/>
            <a:r>
              <a:rPr b="0" lang="en-US" sz="2400" spc="-1" strike="noStrike">
                <a:solidFill>
                  <a:srgbClr val="ffffff"/>
                </a:solidFill>
                <a:latin typeface="Perpetua"/>
                <a:ea typeface="Source Sans Pro"/>
              </a:rPr>
              <a:t>Private rooms from $4500</a:t>
            </a:r>
            <a:br/>
            <a:r>
              <a:rPr b="0" lang="en-US" sz="2400" spc="-1" strike="noStrike">
                <a:solidFill>
                  <a:srgbClr val="ffffff"/>
                </a:solidFill>
                <a:latin typeface="Perpetua"/>
                <a:ea typeface="Source Sans Pro"/>
              </a:rPr>
              <a:t>Shared rooms from $3500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solidFill>
                <a:srgbClr val="000000"/>
              </a:solidFill>
              <a:latin typeface="Arial"/>
            </a:endParaRPr>
          </a:p>
        </p:txBody>
      </p:sp>
      <p:pic>
        <p:nvPicPr>
          <p:cNvPr id="134" name="Picture 2" descr="S:\Facility Info\Facility Pictures\Completed\Harborview Chateau\Harborview Chateau - 4 - shared room.JPG"/>
          <p:cNvPicPr/>
          <p:nvPr/>
        </p:nvPicPr>
        <p:blipFill>
          <a:blip r:embed="rId2"/>
          <a:srcRect l="196" t="15638" r="0" b="0"/>
          <a:stretch/>
        </p:blipFill>
        <p:spPr>
          <a:xfrm>
            <a:off x="443520" y="2019240"/>
            <a:ext cx="8315640" cy="46936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5" name="Google Shape;438;p60" descr=""/>
          <p:cNvPicPr/>
          <p:nvPr/>
        </p:nvPicPr>
        <p:blipFill>
          <a:blip r:embed="rId1"/>
          <a:stretch/>
        </p:blipFill>
        <p:spPr>
          <a:xfrm>
            <a:off x="6096960" y="199440"/>
            <a:ext cx="2730600" cy="415440"/>
          </a:xfrm>
          <a:prstGeom prst="rect">
            <a:avLst/>
          </a:prstGeom>
          <a:ln w="0">
            <a:noFill/>
          </a:ln>
        </p:spPr>
      </p:pic>
      <p:sp>
        <p:nvSpPr>
          <p:cNvPr id="136" name="PlaceHolder 1"/>
          <p:cNvSpPr>
            <a:spLocks noGrp="1"/>
          </p:cNvSpPr>
          <p:nvPr>
            <p:ph type="title"/>
          </p:nvPr>
        </p:nvSpPr>
        <p:spPr>
          <a:xfrm>
            <a:off x="150480" y="615240"/>
            <a:ext cx="8841600" cy="1353240"/>
          </a:xfrm>
          <a:prstGeom prst="rect">
            <a:avLst/>
          </a:prstGeom>
          <a:solidFill>
            <a:srgbClr val="2da2bf"/>
          </a:solidFill>
          <a:ln w="0">
            <a:noFill/>
          </a:ln>
        </p:spPr>
        <p:txBody>
          <a:bodyPr anchor="ctr">
            <a:noAutofit/>
          </a:bodyPr>
          <a:p>
            <a:pPr algn="ctr">
              <a:lnSpc>
                <a:spcPct val="100000"/>
              </a:lnSpc>
              <a:buNone/>
            </a:pPr>
            <a:r>
              <a:rPr b="1" lang="en-US" sz="2400" spc="-1" strike="noStrike">
                <a:solidFill>
                  <a:srgbClr val="ffffff"/>
                </a:solidFill>
                <a:latin typeface="Perpetua"/>
                <a:ea typeface="Source Sans Pro"/>
              </a:rPr>
              <a:t>Assisted Living - </a:t>
            </a:r>
            <a:r>
              <a:rPr b="1" lang="en-US" sz="2400" spc="-1" strike="noStrike" u="sng">
                <a:solidFill>
                  <a:srgbClr val="ffffff"/>
                </a:solidFill>
                <a:uFillTx/>
                <a:latin typeface="Perpetua"/>
                <a:ea typeface="Source Sans Pro"/>
              </a:rPr>
              <a:t>Alzheimer’s Care</a:t>
            </a:r>
            <a:r>
              <a:rPr b="1" lang="en-US" sz="2400" spc="-1" strike="noStrike">
                <a:solidFill>
                  <a:srgbClr val="ffffff"/>
                </a:solidFill>
                <a:latin typeface="Perpetua"/>
                <a:ea typeface="Source Sans Pro"/>
              </a:rPr>
              <a:t> </a:t>
            </a:r>
            <a:br/>
            <a:r>
              <a:rPr b="0" lang="en-US" sz="2400" spc="-1" strike="noStrike">
                <a:solidFill>
                  <a:srgbClr val="ffffff"/>
                </a:solidFill>
                <a:latin typeface="Perpetua"/>
                <a:ea typeface="Source Sans Pro"/>
              </a:rPr>
              <a:t>Private rooms from $4500</a:t>
            </a:r>
            <a:br/>
            <a:r>
              <a:rPr b="0" lang="en-US" sz="2400" spc="-1" strike="noStrike">
                <a:solidFill>
                  <a:srgbClr val="ffffff"/>
                </a:solidFill>
                <a:latin typeface="Perpetua"/>
                <a:ea typeface="Source Sans Pro"/>
              </a:rPr>
              <a:t>Shared rooms from $3500</a:t>
            </a:r>
            <a:br/>
            <a:r>
              <a:rPr b="0" lang="en-US" sz="1200" spc="-1" strike="noStrike">
                <a:solidFill>
                  <a:srgbClr val="ffffff"/>
                </a:solidFill>
                <a:latin typeface="Perpetua"/>
                <a:ea typeface="Source Sans Pro"/>
              </a:rPr>
              <a:t>*Care Fees are additional, and are not included in the above rates.</a:t>
            </a:r>
            <a:endParaRPr b="0" lang="en-US" sz="1200" spc="-1" strike="noStrike">
              <a:solidFill>
                <a:srgbClr val="000000"/>
              </a:solidFill>
              <a:latin typeface="Arial"/>
            </a:endParaRPr>
          </a:p>
        </p:txBody>
      </p:sp>
      <p:pic>
        <p:nvPicPr>
          <p:cNvPr id="137" name="Picture 2" descr="S:\Facility Info\Facility Pictures\Completed\Coronado Retirement Village\Coronado Retirement Village - apartment bedroom 2.jpg"/>
          <p:cNvPicPr/>
          <p:nvPr/>
        </p:nvPicPr>
        <p:blipFill>
          <a:blip r:embed="rId2"/>
          <a:srcRect l="68" t="11382" r="0" b="5680"/>
          <a:stretch/>
        </p:blipFill>
        <p:spPr>
          <a:xfrm>
            <a:off x="419040" y="1958400"/>
            <a:ext cx="8317800" cy="482328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Google Shape;438;p60" descr=""/>
          <p:cNvPicPr/>
          <p:nvPr/>
        </p:nvPicPr>
        <p:blipFill>
          <a:blip r:embed="rId1"/>
          <a:stretch/>
        </p:blipFill>
        <p:spPr>
          <a:xfrm>
            <a:off x="6096960" y="199440"/>
            <a:ext cx="2730600" cy="415440"/>
          </a:xfrm>
          <a:prstGeom prst="rect">
            <a:avLst/>
          </a:prstGeom>
          <a:ln w="0">
            <a:noFill/>
          </a:ln>
        </p:spPr>
      </p:pic>
      <p:sp>
        <p:nvSpPr>
          <p:cNvPr id="139" name="PlaceHolder 1"/>
          <p:cNvSpPr>
            <a:spLocks noGrp="1"/>
          </p:cNvSpPr>
          <p:nvPr>
            <p:ph type="title"/>
          </p:nvPr>
        </p:nvSpPr>
        <p:spPr>
          <a:xfrm>
            <a:off x="165600" y="942840"/>
            <a:ext cx="8841600" cy="1335240"/>
          </a:xfrm>
          <a:prstGeom prst="rect">
            <a:avLst/>
          </a:prstGeom>
          <a:solidFill>
            <a:srgbClr val="2da2bf"/>
          </a:solidFill>
          <a:ln w="0">
            <a:noFill/>
          </a:ln>
          <a:effectLst>
            <a:outerShdw dist="38160" dir="5400000" blurRad="50760" rotWithShape="0">
              <a:srgbClr val="000000">
                <a:alpha val="40000"/>
              </a:srgbClr>
            </a:outerShdw>
          </a:effectLst>
        </p:spPr>
        <p:txBody>
          <a:bodyPr anchor="ctr">
            <a:noAutofit/>
          </a:bodyPr>
          <a:p>
            <a:pPr algn="ctr">
              <a:lnSpc>
                <a:spcPct val="100000"/>
              </a:lnSpc>
              <a:buNone/>
            </a:pPr>
            <a:r>
              <a:rPr b="0" lang="en-US" sz="4000" spc="-1" strike="noStrike">
                <a:solidFill>
                  <a:srgbClr val="ffffff"/>
                </a:solidFill>
                <a:latin typeface="Perpetua"/>
                <a:ea typeface="Source Sans Pro"/>
              </a:rPr>
              <a:t>Specialty Alzheimer’s/Dementia Care</a:t>
            </a:r>
            <a:endParaRPr b="0" lang="en-US" sz="4000" spc="-1" strike="noStrike">
              <a:solidFill>
                <a:srgbClr val="000000"/>
              </a:solidFill>
              <a:latin typeface="Arial"/>
            </a:endParaRPr>
          </a:p>
        </p:txBody>
      </p:sp>
      <p:sp>
        <p:nvSpPr>
          <p:cNvPr id="140" name="TextBox 1"/>
          <p:cNvSpPr/>
          <p:nvPr/>
        </p:nvSpPr>
        <p:spPr>
          <a:xfrm>
            <a:off x="1082160" y="2537640"/>
            <a:ext cx="6964200" cy="3009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1600" spc="-1" strike="noStrike">
                <a:solidFill>
                  <a:srgbClr val="000000"/>
                </a:solidFill>
                <a:latin typeface="Perpetua"/>
                <a:ea typeface="Arial"/>
              </a:rPr>
              <a:t>Specialty Alzheimer’s/Dementia Communities </a:t>
            </a:r>
            <a:r>
              <a:rPr b="0" lang="en-US" sz="1600" spc="-1" strike="noStrike">
                <a:solidFill>
                  <a:srgbClr val="000000"/>
                </a:solidFill>
                <a:latin typeface="Perpetua"/>
                <a:ea typeface="Arial"/>
              </a:rPr>
              <a:t>focus their services on those who have more severe Dementia symptoms, and it’s related behaviors such as: agitation, wandering, exit seeking, yelling, sexual behaviors, etc. While they do specialize in behaviors, they will require that aggressive behaviors such as kicking, hitting, biting, and more severe sexual advances be treated with appropriate medications, and their behaviors to be stable prior to admission.</a:t>
            </a:r>
            <a:endParaRPr b="0" lang="en-US" sz="1600" spc="-1" strike="noStrike">
              <a:latin typeface="Arial"/>
            </a:endParaRPr>
          </a:p>
          <a:p>
            <a:pPr>
              <a:lnSpc>
                <a:spcPct val="100000"/>
              </a:lnSpc>
              <a:buNone/>
            </a:pPr>
            <a:endParaRPr b="0" lang="en-US" sz="1600" spc="-1" strike="noStrike">
              <a:latin typeface="Arial"/>
            </a:endParaRPr>
          </a:p>
          <a:p>
            <a:pPr>
              <a:lnSpc>
                <a:spcPct val="100000"/>
              </a:lnSpc>
              <a:buNone/>
            </a:pPr>
            <a:r>
              <a:rPr b="0" lang="en-US" sz="1600" spc="-1" strike="noStrike">
                <a:solidFill>
                  <a:srgbClr val="000000"/>
                </a:solidFill>
                <a:latin typeface="Perpetua"/>
                <a:ea typeface="Arial"/>
              </a:rPr>
              <a:t>These Communities have a higher staff ratio to provide more one-on-one care than a standard Memory Care Community. Some have Psychiatrists on site, Geriatric Physician’s,  and Behavioral Nurses.</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Google Shape;438;p60" descr=""/>
          <p:cNvPicPr/>
          <p:nvPr/>
        </p:nvPicPr>
        <p:blipFill>
          <a:blip r:embed="rId1"/>
          <a:stretch/>
        </p:blipFill>
        <p:spPr>
          <a:xfrm>
            <a:off x="6096960" y="199440"/>
            <a:ext cx="2730600" cy="415440"/>
          </a:xfrm>
          <a:prstGeom prst="rect">
            <a:avLst/>
          </a:prstGeom>
          <a:ln w="0">
            <a:noFill/>
          </a:ln>
        </p:spPr>
      </p:pic>
      <p:sp>
        <p:nvSpPr>
          <p:cNvPr id="142" name="PlaceHolder 1"/>
          <p:cNvSpPr>
            <a:spLocks noGrp="1"/>
          </p:cNvSpPr>
          <p:nvPr>
            <p:ph type="title"/>
          </p:nvPr>
        </p:nvSpPr>
        <p:spPr>
          <a:xfrm>
            <a:off x="150480" y="865800"/>
            <a:ext cx="8841600" cy="1467000"/>
          </a:xfrm>
          <a:prstGeom prst="rect">
            <a:avLst/>
          </a:prstGeom>
          <a:solidFill>
            <a:srgbClr val="2da2bf"/>
          </a:solidFill>
          <a:ln w="0">
            <a:noFill/>
          </a:ln>
        </p:spPr>
        <p:txBody>
          <a:bodyPr anchor="ctr">
            <a:noAutofit/>
          </a:bodyPr>
          <a:p>
            <a:pPr algn="ctr">
              <a:lnSpc>
                <a:spcPct val="100000"/>
              </a:lnSpc>
              <a:buNone/>
            </a:pPr>
            <a:r>
              <a:rPr b="0" lang="en-US" sz="4300" spc="-1" strike="noStrike">
                <a:solidFill>
                  <a:srgbClr val="ffffff"/>
                </a:solidFill>
                <a:latin typeface="Perpetua"/>
                <a:ea typeface="Source Sans Pro"/>
              </a:rPr>
              <a:t>When to contact Care Placement</a:t>
            </a:r>
            <a:endParaRPr b="0" lang="en-US" sz="4300" spc="-1" strike="noStrike">
              <a:solidFill>
                <a:srgbClr val="000000"/>
              </a:solidFill>
              <a:latin typeface="Arial"/>
            </a:endParaRPr>
          </a:p>
        </p:txBody>
      </p:sp>
      <p:sp>
        <p:nvSpPr>
          <p:cNvPr id="143" name="TextBox 1"/>
          <p:cNvSpPr/>
          <p:nvPr/>
        </p:nvSpPr>
        <p:spPr>
          <a:xfrm>
            <a:off x="856800" y="2620800"/>
            <a:ext cx="7451640" cy="279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1800" spc="-1" strike="noStrike">
                <a:solidFill>
                  <a:srgbClr val="000000"/>
                </a:solidFill>
                <a:latin typeface="Perpetua"/>
                <a:ea typeface="Arial"/>
              </a:rPr>
              <a:t>When staying at home is no longer appropriate for the patient and family…</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1600" spc="-1" strike="noStrike">
                <a:solidFill>
                  <a:srgbClr val="000000"/>
                </a:solidFill>
                <a:latin typeface="Perpetua"/>
                <a:ea typeface="Arial"/>
              </a:rPr>
              <a:t>Care Placement will then discuss what options are available to the patient and their family based on their needs. We will also review their finances to see what resources are available to them. With almost 600 RCFEs in San Diego, it can be overwhelming for a family to narrow down their options. Care Placement has a team who specialize in knowing the care homes and communities, and can help narrow down what options are a fit for the family based on the care needs, area, budget, and special requests (likes to garden, has a cat to bring, etc.).</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Google Shape;438;p60" descr=""/>
          <p:cNvPicPr/>
          <p:nvPr/>
        </p:nvPicPr>
        <p:blipFill>
          <a:blip r:embed="rId1"/>
          <a:stretch/>
        </p:blipFill>
        <p:spPr>
          <a:xfrm>
            <a:off x="6096960" y="199440"/>
            <a:ext cx="2730600" cy="415440"/>
          </a:xfrm>
          <a:prstGeom prst="rect">
            <a:avLst/>
          </a:prstGeom>
          <a:ln w="0">
            <a:noFill/>
          </a:ln>
        </p:spPr>
      </p:pic>
      <p:sp>
        <p:nvSpPr>
          <p:cNvPr id="56" name="PlaceHolder 1"/>
          <p:cNvSpPr>
            <a:spLocks noGrp="1"/>
          </p:cNvSpPr>
          <p:nvPr>
            <p:ph type="title"/>
          </p:nvPr>
        </p:nvSpPr>
        <p:spPr>
          <a:xfrm>
            <a:off x="116640" y="776520"/>
            <a:ext cx="8841600" cy="1315440"/>
          </a:xfrm>
          <a:prstGeom prst="rect">
            <a:avLst/>
          </a:prstGeom>
          <a:solidFill>
            <a:srgbClr val="2da2bf"/>
          </a:solidFill>
          <a:ln w="0">
            <a:noFill/>
          </a:ln>
        </p:spPr>
        <p:txBody>
          <a:bodyPr anchor="ctr">
            <a:noAutofit/>
          </a:bodyPr>
          <a:p>
            <a:pPr algn="ctr">
              <a:lnSpc>
                <a:spcPct val="100000"/>
              </a:lnSpc>
              <a:buNone/>
              <a:tabLst>
                <a:tab algn="l" pos="0"/>
              </a:tabLst>
            </a:pPr>
            <a:r>
              <a:rPr b="0" lang="en-US" sz="4300" spc="-1" strike="noStrike">
                <a:solidFill>
                  <a:srgbClr val="ffffff"/>
                </a:solidFill>
                <a:latin typeface="Perpetua"/>
                <a:ea typeface="Source Sans Pro"/>
              </a:rPr>
              <a:t>What types of RCFE’s are available?</a:t>
            </a:r>
            <a:endParaRPr b="0" lang="en-US" sz="4300" spc="-1" strike="noStrike">
              <a:solidFill>
                <a:srgbClr val="000000"/>
              </a:solidFill>
              <a:latin typeface="Arial"/>
            </a:endParaRPr>
          </a:p>
        </p:txBody>
      </p:sp>
      <p:sp>
        <p:nvSpPr>
          <p:cNvPr id="57" name="TextBox 1"/>
          <p:cNvSpPr/>
          <p:nvPr/>
        </p:nvSpPr>
        <p:spPr>
          <a:xfrm>
            <a:off x="1097280" y="2271960"/>
            <a:ext cx="6880680" cy="408132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227a8f"/>
              </a:buClr>
              <a:buFont typeface="Arial"/>
              <a:buChar char="•"/>
            </a:pPr>
            <a:r>
              <a:rPr b="1" lang="en-US" sz="2000" spc="-1" strike="noStrike">
                <a:solidFill>
                  <a:srgbClr val="000000"/>
                </a:solidFill>
                <a:latin typeface="Perpetua"/>
                <a:ea typeface="Arial"/>
              </a:rPr>
              <a:t>Residential Care Facilities </a:t>
            </a:r>
            <a:r>
              <a:rPr b="0" lang="en-US" sz="2000" spc="-1" strike="noStrike">
                <a:solidFill>
                  <a:srgbClr val="000000"/>
                </a:solidFill>
                <a:latin typeface="Perpetua"/>
                <a:ea typeface="Arial"/>
              </a:rPr>
              <a:t>- </a:t>
            </a:r>
            <a:r>
              <a:rPr b="0" lang="en-US" sz="1800" spc="-1" strike="noStrike">
                <a:solidFill>
                  <a:srgbClr val="000000"/>
                </a:solidFill>
                <a:latin typeface="Perpetua"/>
                <a:ea typeface="Arial"/>
              </a:rPr>
              <a:t>Also known as “Board and Care”. 1-15 beds. Staff Ratio of 1-3 caregivers to 6 residents. </a:t>
            </a:r>
            <a:endParaRPr b="0" lang="en-US" sz="1800" spc="-1" strike="noStrike">
              <a:latin typeface="Arial"/>
            </a:endParaRPr>
          </a:p>
          <a:p>
            <a:pPr>
              <a:lnSpc>
                <a:spcPct val="100000"/>
              </a:lnSpc>
              <a:buNone/>
            </a:pPr>
            <a:endParaRPr b="0" lang="en-US" sz="1800" spc="-1" strike="noStrike">
              <a:latin typeface="Arial"/>
            </a:endParaRPr>
          </a:p>
          <a:p>
            <a:pPr marL="343080" indent="-343080">
              <a:lnSpc>
                <a:spcPct val="100000"/>
              </a:lnSpc>
              <a:buClr>
                <a:srgbClr val="227a8f"/>
              </a:buClr>
              <a:buFont typeface="Arial"/>
              <a:buChar char="•"/>
            </a:pPr>
            <a:r>
              <a:rPr b="1" lang="en-US" sz="2000" spc="-1" strike="noStrike">
                <a:solidFill>
                  <a:srgbClr val="000000"/>
                </a:solidFill>
                <a:latin typeface="Perpetua"/>
                <a:ea typeface="Arial"/>
              </a:rPr>
              <a:t>Assisted Living Communities </a:t>
            </a:r>
            <a:r>
              <a:rPr b="0" lang="en-US" sz="1800" spc="-1" strike="noStrike">
                <a:solidFill>
                  <a:srgbClr val="000000"/>
                </a:solidFill>
                <a:latin typeface="Perpetua"/>
                <a:ea typeface="Arial"/>
              </a:rPr>
              <a:t>-</a:t>
            </a:r>
            <a:r>
              <a:rPr b="0" lang="en-US" sz="1600" spc="-1" strike="noStrike">
                <a:solidFill>
                  <a:srgbClr val="000000"/>
                </a:solidFill>
                <a:latin typeface="Perpetua"/>
                <a:ea typeface="Arial"/>
              </a:rPr>
              <a:t> </a:t>
            </a:r>
            <a:r>
              <a:rPr b="0" lang="en-US" sz="1800" spc="-1" strike="noStrike">
                <a:solidFill>
                  <a:srgbClr val="000000"/>
                </a:solidFill>
                <a:latin typeface="Perpetua"/>
                <a:ea typeface="Arial"/>
              </a:rPr>
              <a:t>16+ beds. Staff Ratio of 1 caregiver to 10-15 residents. </a:t>
            </a:r>
            <a:endParaRPr b="0" lang="en-US" sz="1800" spc="-1" strike="noStrike">
              <a:latin typeface="Arial"/>
            </a:endParaRPr>
          </a:p>
          <a:p>
            <a:pPr>
              <a:lnSpc>
                <a:spcPct val="100000"/>
              </a:lnSpc>
              <a:buNone/>
            </a:pPr>
            <a:endParaRPr b="0" lang="en-US" sz="1800" spc="-1" strike="noStrike">
              <a:latin typeface="Arial"/>
            </a:endParaRPr>
          </a:p>
          <a:p>
            <a:pPr marL="343080" indent="-343080">
              <a:lnSpc>
                <a:spcPct val="100000"/>
              </a:lnSpc>
              <a:buClr>
                <a:srgbClr val="227a8f"/>
              </a:buClr>
              <a:buFont typeface="Arial"/>
              <a:buChar char="•"/>
            </a:pPr>
            <a:r>
              <a:rPr b="1" lang="en-US" sz="2000" spc="-1" strike="noStrike">
                <a:solidFill>
                  <a:srgbClr val="000000"/>
                </a:solidFill>
                <a:latin typeface="Perpetua"/>
                <a:ea typeface="Arial"/>
              </a:rPr>
              <a:t>Alzheimer’s/Dementia Care</a:t>
            </a:r>
            <a:r>
              <a:rPr b="0" lang="en-US" sz="2000" spc="-1" strike="noStrike">
                <a:solidFill>
                  <a:srgbClr val="000000"/>
                </a:solidFill>
                <a:latin typeface="Perpetua"/>
                <a:ea typeface="Arial"/>
              </a:rPr>
              <a:t> </a:t>
            </a:r>
            <a:r>
              <a:rPr b="0" lang="en-US" sz="2400" spc="-1" strike="noStrike">
                <a:solidFill>
                  <a:srgbClr val="000000"/>
                </a:solidFill>
                <a:latin typeface="Perpetua"/>
                <a:ea typeface="Arial"/>
              </a:rPr>
              <a:t>- </a:t>
            </a:r>
            <a:r>
              <a:rPr b="0" lang="en-US" sz="1800" spc="-1" strike="noStrike">
                <a:solidFill>
                  <a:srgbClr val="000000"/>
                </a:solidFill>
                <a:latin typeface="Perpetua"/>
                <a:ea typeface="Arial"/>
              </a:rPr>
              <a:t>Also known as “Memory Care”. Behaviors must be stabilized. Secured for wanderers and some exit seeking.</a:t>
            </a:r>
            <a:endParaRPr b="0" lang="en-US" sz="1800" spc="-1" strike="noStrike">
              <a:latin typeface="Arial"/>
            </a:endParaRPr>
          </a:p>
          <a:p>
            <a:pPr>
              <a:lnSpc>
                <a:spcPct val="100000"/>
              </a:lnSpc>
              <a:buNone/>
            </a:pPr>
            <a:endParaRPr b="0" lang="en-US" sz="1800" spc="-1" strike="noStrike">
              <a:latin typeface="Arial"/>
            </a:endParaRPr>
          </a:p>
          <a:p>
            <a:pPr lvl="2" marL="343080" indent="-343080">
              <a:lnSpc>
                <a:spcPct val="100000"/>
              </a:lnSpc>
              <a:buClr>
                <a:srgbClr val="227a8f"/>
              </a:buClr>
              <a:buFont typeface="Arial"/>
              <a:buChar char="•"/>
            </a:pPr>
            <a:r>
              <a:rPr b="1" lang="en-US" sz="2000" spc="-1" strike="noStrike">
                <a:solidFill>
                  <a:srgbClr val="000000"/>
                </a:solidFill>
                <a:latin typeface="Perpetua"/>
                <a:ea typeface="Arial"/>
              </a:rPr>
              <a:t>Specialty Alzheimer’s/Dementia Care </a:t>
            </a:r>
            <a:r>
              <a:rPr b="0" lang="en-US" sz="2400" spc="-1" strike="noStrike">
                <a:solidFill>
                  <a:srgbClr val="000000"/>
                </a:solidFill>
                <a:latin typeface="Perpetua"/>
                <a:ea typeface="Arial"/>
              </a:rPr>
              <a:t>-</a:t>
            </a:r>
            <a:r>
              <a:rPr b="1" lang="en-US" sz="2400" spc="-1" strike="noStrike">
                <a:solidFill>
                  <a:srgbClr val="000000"/>
                </a:solidFill>
                <a:latin typeface="Perpetua"/>
                <a:ea typeface="Arial"/>
              </a:rPr>
              <a:t> </a:t>
            </a:r>
            <a:r>
              <a:rPr b="0" lang="en-US" sz="1800" spc="-1" strike="noStrike">
                <a:solidFill>
                  <a:srgbClr val="000000"/>
                </a:solidFill>
                <a:latin typeface="Perpetua"/>
                <a:ea typeface="Arial"/>
              </a:rPr>
              <a:t>For those with behaviors, or those who need a secured environment for severe exit seeking.</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Google Shape;438;p60" descr=""/>
          <p:cNvPicPr/>
          <p:nvPr/>
        </p:nvPicPr>
        <p:blipFill>
          <a:blip r:embed="rId1"/>
          <a:stretch/>
        </p:blipFill>
        <p:spPr>
          <a:xfrm>
            <a:off x="6096960" y="199440"/>
            <a:ext cx="2730600" cy="415440"/>
          </a:xfrm>
          <a:prstGeom prst="rect">
            <a:avLst/>
          </a:prstGeom>
          <a:ln w="0">
            <a:noFill/>
          </a:ln>
        </p:spPr>
      </p:pic>
      <p:sp>
        <p:nvSpPr>
          <p:cNvPr id="59" name="PlaceHolder 1"/>
          <p:cNvSpPr>
            <a:spLocks noGrp="1"/>
          </p:cNvSpPr>
          <p:nvPr>
            <p:ph type="title"/>
          </p:nvPr>
        </p:nvSpPr>
        <p:spPr>
          <a:xfrm>
            <a:off x="150480" y="965520"/>
            <a:ext cx="8841600" cy="1335240"/>
          </a:xfrm>
          <a:prstGeom prst="rect">
            <a:avLst/>
          </a:prstGeom>
          <a:solidFill>
            <a:srgbClr val="2da2bf"/>
          </a:solidFill>
          <a:ln w="0">
            <a:noFill/>
          </a:ln>
        </p:spPr>
        <p:txBody>
          <a:bodyPr anchor="ctr">
            <a:noAutofit/>
          </a:bodyPr>
          <a:p>
            <a:pPr algn="ctr">
              <a:lnSpc>
                <a:spcPct val="100000"/>
              </a:lnSpc>
              <a:buNone/>
            </a:pPr>
            <a:r>
              <a:rPr b="0" lang="en-US" sz="4300" spc="-1" strike="noStrike">
                <a:solidFill>
                  <a:srgbClr val="ffffff"/>
                </a:solidFill>
                <a:latin typeface="Perpetua"/>
                <a:ea typeface="Source Sans Pro"/>
              </a:rPr>
              <a:t>Cost of RCFE vs. In Home Services</a:t>
            </a:r>
            <a:endParaRPr b="0" lang="en-US" sz="4300" spc="-1" strike="noStrike">
              <a:solidFill>
                <a:srgbClr val="000000"/>
              </a:solidFill>
              <a:latin typeface="Arial"/>
            </a:endParaRPr>
          </a:p>
        </p:txBody>
      </p:sp>
      <p:sp>
        <p:nvSpPr>
          <p:cNvPr id="60" name="Google Shape;891;p111"/>
          <p:cNvSpPr/>
          <p:nvPr/>
        </p:nvSpPr>
        <p:spPr>
          <a:xfrm>
            <a:off x="152280" y="6278400"/>
            <a:ext cx="8915040" cy="263160"/>
          </a:xfrm>
          <a:prstGeom prst="rect">
            <a:avLst/>
          </a:prstGeom>
          <a:noFill/>
          <a:ln w="0">
            <a:noFill/>
          </a:ln>
        </p:spPr>
        <p:style>
          <a:lnRef idx="0"/>
          <a:fillRef idx="0"/>
          <a:effectRef idx="0"/>
          <a:fontRef idx="minor"/>
        </p:style>
        <p:txBody>
          <a:bodyPr anchor="t">
            <a:noAutofit/>
          </a:bodyPr>
          <a:p>
            <a:pPr algn="ctr">
              <a:lnSpc>
                <a:spcPct val="127000"/>
              </a:lnSpc>
              <a:buNone/>
              <a:tabLst>
                <a:tab algn="l" pos="0"/>
              </a:tabLst>
            </a:pPr>
            <a:r>
              <a:rPr b="0" lang="en-US" sz="1300" spc="-1" strike="noStrike" baseline="30000">
                <a:solidFill>
                  <a:srgbClr val="7f7f7f"/>
                </a:solidFill>
                <a:latin typeface="Perpetua"/>
                <a:ea typeface="Questrial"/>
              </a:rPr>
              <a:t>*Care Placement does not advise on any legal, financial or personal income tax requirements or issues. We recommend clients</a:t>
            </a:r>
            <a:r>
              <a:rPr b="0" lang="en-US" sz="1300" spc="-1" strike="noStrike">
                <a:solidFill>
                  <a:srgbClr val="7f7f7f"/>
                </a:solidFill>
                <a:latin typeface="Perpetua"/>
                <a:ea typeface="Questrial"/>
              </a:rPr>
              <a:t> </a:t>
            </a:r>
            <a:r>
              <a:rPr b="0" lang="en-US" sz="1300" spc="-1" strike="noStrike" baseline="30000">
                <a:solidFill>
                  <a:srgbClr val="7f7f7f"/>
                </a:solidFill>
                <a:latin typeface="Perpetua"/>
                <a:ea typeface="Questrial"/>
              </a:rPr>
              <a:t>speak with a licensed professional for help in determining which financial option is best for them. </a:t>
            </a:r>
            <a:endParaRPr b="0" lang="en-US" sz="1300" spc="-1" strike="noStrike">
              <a:latin typeface="Arial"/>
            </a:endParaRPr>
          </a:p>
        </p:txBody>
      </p:sp>
      <p:sp>
        <p:nvSpPr>
          <p:cNvPr id="61" name="TextBox 5"/>
          <p:cNvSpPr/>
          <p:nvPr/>
        </p:nvSpPr>
        <p:spPr>
          <a:xfrm>
            <a:off x="762120" y="2682360"/>
            <a:ext cx="7695720" cy="3321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000" spc="-1" strike="noStrike">
                <a:solidFill>
                  <a:srgbClr val="000000"/>
                </a:solidFill>
                <a:latin typeface="Perpetua"/>
                <a:ea typeface="Arial"/>
              </a:rPr>
              <a:t>Average In Home Care cost - $28.50/hour</a:t>
            </a:r>
            <a:endParaRPr b="0" lang="en-US" sz="2000" spc="-1" strike="noStrike">
              <a:latin typeface="Arial"/>
            </a:endParaRPr>
          </a:p>
          <a:p>
            <a:pPr algn="ctr">
              <a:lnSpc>
                <a:spcPct val="100000"/>
              </a:lnSpc>
              <a:buNone/>
            </a:pPr>
            <a:r>
              <a:rPr b="0" lang="en-US" sz="2000" spc="-1" strike="noStrike">
                <a:solidFill>
                  <a:srgbClr val="000000"/>
                </a:solidFill>
                <a:latin typeface="Perpetua"/>
                <a:ea typeface="Arial"/>
              </a:rPr>
              <a:t>Average Total Cost for 24 Hour Care - $20,520/month</a:t>
            </a:r>
            <a:endParaRPr b="0" lang="en-US" sz="2000" spc="-1" strike="noStrike">
              <a:latin typeface="Arial"/>
            </a:endParaRPr>
          </a:p>
          <a:p>
            <a:pPr algn="ctr">
              <a:lnSpc>
                <a:spcPct val="100000"/>
              </a:lnSpc>
              <a:buNone/>
            </a:pPr>
            <a:endParaRPr b="0" lang="en-US" sz="2000" spc="-1" strike="noStrike">
              <a:latin typeface="Arial"/>
            </a:endParaRPr>
          </a:p>
          <a:p>
            <a:pPr algn="ctr">
              <a:lnSpc>
                <a:spcPct val="100000"/>
              </a:lnSpc>
              <a:buNone/>
            </a:pPr>
            <a:r>
              <a:rPr b="0" lang="en-US" sz="2000" spc="-1" strike="noStrike">
                <a:solidFill>
                  <a:srgbClr val="000000"/>
                </a:solidFill>
                <a:latin typeface="Perpetua"/>
                <a:ea typeface="Arial"/>
              </a:rPr>
              <a:t>Average RCFE cost - $5000 - $6000/month</a:t>
            </a:r>
            <a:endParaRPr b="0" lang="en-US" sz="2000" spc="-1" strike="noStrike">
              <a:latin typeface="Arial"/>
            </a:endParaRPr>
          </a:p>
          <a:p>
            <a:pPr algn="ctr">
              <a:lnSpc>
                <a:spcPct val="100000"/>
              </a:lnSpc>
              <a:buNone/>
            </a:pPr>
            <a:endParaRPr b="0" lang="en-US" sz="2000" spc="-1" strike="noStrike">
              <a:latin typeface="Arial"/>
            </a:endParaRPr>
          </a:p>
          <a:p>
            <a:pPr algn="ctr">
              <a:lnSpc>
                <a:spcPct val="100000"/>
              </a:lnSpc>
              <a:buNone/>
            </a:pPr>
            <a:r>
              <a:rPr b="0" lang="en-US" sz="2000" spc="-1" strike="noStrike">
                <a:solidFill>
                  <a:srgbClr val="000000"/>
                </a:solidFill>
                <a:latin typeface="Perpetua"/>
                <a:ea typeface="Arial"/>
              </a:rPr>
              <a:t>For heavier needs like, Bedridden (with repositioning every 2 hours), multiple Diabetic Injections, Ostomies, Feeding Tubes, wound care, bariatric, or 24 Hour Awake Staff the rate will average between $6000 - $8000/month</a:t>
            </a:r>
            <a:r>
              <a:rPr b="0" lang="en-US" sz="1200" spc="-1" strike="noStrike">
                <a:solidFill>
                  <a:srgbClr val="000000"/>
                </a:solidFill>
                <a:latin typeface="Perpetua"/>
                <a:ea typeface="Arial"/>
              </a:rPr>
              <a:t>*</a:t>
            </a:r>
            <a:endParaRPr b="0" lang="en-US" sz="1200" spc="-1" strike="noStrike">
              <a:latin typeface="Arial"/>
            </a:endParaRPr>
          </a:p>
          <a:p>
            <a:pPr algn="ctr">
              <a:lnSpc>
                <a:spcPct val="100000"/>
              </a:lnSpc>
              <a:buNone/>
            </a:pPr>
            <a:endParaRPr b="0" lang="en-US" sz="1200" spc="-1" strike="noStrike">
              <a:latin typeface="Arial"/>
            </a:endParaRPr>
          </a:p>
          <a:p>
            <a:pPr algn="ctr">
              <a:lnSpc>
                <a:spcPct val="100000"/>
              </a:lnSpc>
              <a:buNone/>
            </a:pPr>
            <a:r>
              <a:rPr b="0" lang="en-US" sz="1200" spc="-1" strike="noStrike">
                <a:solidFill>
                  <a:srgbClr val="000000"/>
                </a:solidFill>
                <a:latin typeface="Perpetua"/>
                <a:ea typeface="Arial"/>
              </a:rPr>
              <a:t>*</a:t>
            </a:r>
            <a:r>
              <a:rPr b="0" lang="en-US" sz="1400" spc="-1" strike="noStrike">
                <a:solidFill>
                  <a:srgbClr val="000000"/>
                </a:solidFill>
                <a:latin typeface="Perpetua"/>
                <a:ea typeface="Arial"/>
              </a:rPr>
              <a:t>Rates all vary based on the area.</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Google Shape;438;p60" descr=""/>
          <p:cNvPicPr/>
          <p:nvPr/>
        </p:nvPicPr>
        <p:blipFill>
          <a:blip r:embed="rId1"/>
          <a:stretch/>
        </p:blipFill>
        <p:spPr>
          <a:xfrm>
            <a:off x="6096960" y="199440"/>
            <a:ext cx="2730600" cy="415440"/>
          </a:xfrm>
          <a:prstGeom prst="rect">
            <a:avLst/>
          </a:prstGeom>
          <a:ln w="0">
            <a:noFill/>
          </a:ln>
        </p:spPr>
      </p:pic>
      <p:sp>
        <p:nvSpPr>
          <p:cNvPr id="63" name="PlaceHolder 1"/>
          <p:cNvSpPr>
            <a:spLocks noGrp="1"/>
          </p:cNvSpPr>
          <p:nvPr>
            <p:ph type="title"/>
          </p:nvPr>
        </p:nvSpPr>
        <p:spPr>
          <a:xfrm>
            <a:off x="150480" y="965520"/>
            <a:ext cx="8841600" cy="1335240"/>
          </a:xfrm>
          <a:prstGeom prst="rect">
            <a:avLst/>
          </a:prstGeom>
          <a:solidFill>
            <a:srgbClr val="2da2bf"/>
          </a:solidFill>
          <a:ln w="0">
            <a:noFill/>
          </a:ln>
        </p:spPr>
        <p:txBody>
          <a:bodyPr anchor="ctr">
            <a:noAutofit/>
          </a:bodyPr>
          <a:p>
            <a:pPr algn="ctr">
              <a:lnSpc>
                <a:spcPct val="100000"/>
              </a:lnSpc>
              <a:buNone/>
            </a:pPr>
            <a:r>
              <a:rPr b="0" lang="en-US" sz="4300" spc="-1" strike="noStrike">
                <a:solidFill>
                  <a:srgbClr val="ffffff"/>
                </a:solidFill>
                <a:latin typeface="Perpetua"/>
                <a:ea typeface="Source Sans Pro"/>
              </a:rPr>
              <a:t>Funding</a:t>
            </a:r>
            <a:endParaRPr b="0" lang="en-US" sz="4300" spc="-1" strike="noStrike">
              <a:solidFill>
                <a:srgbClr val="000000"/>
              </a:solidFill>
              <a:latin typeface="Arial"/>
            </a:endParaRPr>
          </a:p>
        </p:txBody>
      </p:sp>
      <p:sp>
        <p:nvSpPr>
          <p:cNvPr id="64" name="Google Shape;880;p110"/>
          <p:cNvSpPr/>
          <p:nvPr/>
        </p:nvSpPr>
        <p:spPr>
          <a:xfrm>
            <a:off x="861120" y="2457360"/>
            <a:ext cx="7543440" cy="3173400"/>
          </a:xfrm>
          <a:prstGeom prst="rect">
            <a:avLst/>
          </a:prstGeom>
          <a:noFill/>
          <a:ln w="0">
            <a:noFill/>
          </a:ln>
        </p:spPr>
        <p:style>
          <a:lnRef idx="0"/>
          <a:fillRef idx="0"/>
          <a:effectRef idx="0"/>
          <a:fontRef idx="minor"/>
        </p:style>
        <p:txBody>
          <a:bodyPr anchor="t">
            <a:noAutofit/>
          </a:bodyPr>
          <a:p>
            <a:pPr marL="343080" indent="-343080">
              <a:lnSpc>
                <a:spcPct val="100000"/>
              </a:lnSpc>
              <a:buClr>
                <a:srgbClr val="227a8f"/>
              </a:buClr>
              <a:buFont typeface="Arial"/>
              <a:buChar char="•"/>
            </a:pPr>
            <a:r>
              <a:rPr b="0" lang="en-US" sz="2000" spc="-1" strike="noStrike">
                <a:solidFill>
                  <a:srgbClr val="000000"/>
                </a:solidFill>
                <a:latin typeface="Perpetua"/>
                <a:ea typeface="Questrial"/>
              </a:rPr>
              <a:t>RCFE’s are primarily PRIVATELY FUNDED by the Patient</a:t>
            </a:r>
            <a:endParaRPr b="0" lang="en-US" sz="2000" spc="-1" strike="noStrike">
              <a:latin typeface="Arial"/>
            </a:endParaRPr>
          </a:p>
          <a:p>
            <a:pPr>
              <a:lnSpc>
                <a:spcPct val="100000"/>
              </a:lnSpc>
              <a:buNone/>
            </a:pPr>
            <a:r>
              <a:rPr b="0" lang="en-US" sz="1400" spc="-1" strike="noStrike">
                <a:solidFill>
                  <a:srgbClr val="227a8f"/>
                </a:solidFill>
                <a:latin typeface="Perpetua"/>
                <a:ea typeface="Questrial"/>
              </a:rPr>
              <a:t>	</a:t>
            </a:r>
            <a:r>
              <a:rPr b="0" lang="en-US" sz="1400" spc="-1" strike="noStrike">
                <a:solidFill>
                  <a:srgbClr val="000000"/>
                </a:solidFill>
                <a:latin typeface="Perpetua"/>
                <a:ea typeface="Questrial"/>
              </a:rPr>
              <a:t>(Not covered by Medicare or Medi-Cal)</a:t>
            </a:r>
            <a:endParaRPr b="0" lang="en-US" sz="14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Long-term Care Insurance</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Supplemental Security Income (SSI/SSP)</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Veteran’s Aid and Attendance Pension Benefit</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Family supplementing care costs</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Reverse Mortgage, Secured Lines of Credit</a:t>
            </a:r>
            <a:endParaRPr b="0" lang="en-US" sz="2000" spc="-1" strike="noStrike">
              <a:latin typeface="Arial"/>
            </a:endParaRPr>
          </a:p>
          <a:p>
            <a:pPr lvl="1" marL="652320" indent="-285840">
              <a:lnSpc>
                <a:spcPct val="100000"/>
              </a:lnSpc>
              <a:spcBef>
                <a:spcPts val="550"/>
              </a:spcBef>
              <a:buClr>
                <a:srgbClr val="227a8f"/>
              </a:buClr>
              <a:buFont typeface="Arial"/>
              <a:buChar char="•"/>
            </a:pPr>
            <a:r>
              <a:rPr b="0" lang="en-US" sz="2000" spc="-1" strike="noStrike">
                <a:solidFill>
                  <a:srgbClr val="000000"/>
                </a:solidFill>
                <a:latin typeface="Perpetua"/>
                <a:ea typeface="Questrial"/>
              </a:rPr>
              <a:t>Assisted Living Waiver Program (ALW) through Medi-Cal </a:t>
            </a:r>
            <a:r>
              <a:rPr b="0" lang="en-US" sz="1600" spc="-1" strike="noStrike">
                <a:solidFill>
                  <a:srgbClr val="000000"/>
                </a:solidFill>
                <a:latin typeface="Perpetua"/>
                <a:ea typeface="Questrial"/>
              </a:rPr>
              <a:t>– </a:t>
            </a:r>
            <a:r>
              <a:rPr b="0" lang="en-US" sz="1400" spc="-1" strike="noStrike">
                <a:solidFill>
                  <a:srgbClr val="ff0000"/>
                </a:solidFill>
                <a:latin typeface="Perpetua"/>
                <a:ea typeface="Questrial"/>
              </a:rPr>
              <a:t>Currently, this program has a near 2 year waiting list to apply.</a:t>
            </a:r>
            <a:endParaRPr b="0" lang="en-US" sz="1400" spc="-1" strike="noStrike">
              <a:latin typeface="Arial"/>
            </a:endParaRPr>
          </a:p>
        </p:txBody>
      </p:sp>
      <p:sp>
        <p:nvSpPr>
          <p:cNvPr id="65" name="Google Shape;891;p111"/>
          <p:cNvSpPr/>
          <p:nvPr/>
        </p:nvSpPr>
        <p:spPr>
          <a:xfrm>
            <a:off x="152280" y="6278400"/>
            <a:ext cx="8915040" cy="263160"/>
          </a:xfrm>
          <a:prstGeom prst="rect">
            <a:avLst/>
          </a:prstGeom>
          <a:noFill/>
          <a:ln w="0">
            <a:noFill/>
          </a:ln>
        </p:spPr>
        <p:style>
          <a:lnRef idx="0"/>
          <a:fillRef idx="0"/>
          <a:effectRef idx="0"/>
          <a:fontRef idx="minor"/>
        </p:style>
        <p:txBody>
          <a:bodyPr anchor="t">
            <a:noAutofit/>
          </a:bodyPr>
          <a:p>
            <a:pPr algn="ctr">
              <a:lnSpc>
                <a:spcPct val="127000"/>
              </a:lnSpc>
              <a:buNone/>
              <a:tabLst>
                <a:tab algn="l" pos="0"/>
              </a:tabLst>
            </a:pPr>
            <a:r>
              <a:rPr b="0" lang="en-US" sz="1300" spc="-1" strike="noStrike" baseline="30000">
                <a:solidFill>
                  <a:srgbClr val="7f7f7f"/>
                </a:solidFill>
                <a:latin typeface="Perpetua"/>
                <a:ea typeface="Questrial"/>
              </a:rPr>
              <a:t>*Care Placement does not advise on any legal, financial or personal income tax requirements or issues. We recommend clients</a:t>
            </a:r>
            <a:r>
              <a:rPr b="0" lang="en-US" sz="1300" spc="-1" strike="noStrike">
                <a:solidFill>
                  <a:srgbClr val="7f7f7f"/>
                </a:solidFill>
                <a:latin typeface="Perpetua"/>
                <a:ea typeface="Questrial"/>
              </a:rPr>
              <a:t> </a:t>
            </a:r>
            <a:r>
              <a:rPr b="0" lang="en-US" sz="1300" spc="-1" strike="noStrike" baseline="30000">
                <a:solidFill>
                  <a:srgbClr val="7f7f7f"/>
                </a:solidFill>
                <a:latin typeface="Perpetua"/>
                <a:ea typeface="Questrial"/>
              </a:rPr>
              <a:t>speak with a licensed professional for help in determining which financial option is best for them. </a:t>
            </a:r>
            <a:endParaRPr b="0" lang="en-US" sz="13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Google Shape;438;p60" descr=""/>
          <p:cNvPicPr/>
          <p:nvPr/>
        </p:nvPicPr>
        <p:blipFill>
          <a:blip r:embed="rId1"/>
          <a:stretch/>
        </p:blipFill>
        <p:spPr>
          <a:xfrm>
            <a:off x="6096960" y="199440"/>
            <a:ext cx="2730600" cy="415440"/>
          </a:xfrm>
          <a:prstGeom prst="rect">
            <a:avLst/>
          </a:prstGeom>
          <a:ln w="0">
            <a:noFill/>
          </a:ln>
        </p:spPr>
      </p:pic>
      <p:sp>
        <p:nvSpPr>
          <p:cNvPr id="67" name="Google Shape;472;p64"/>
          <p:cNvSpPr/>
          <p:nvPr/>
        </p:nvSpPr>
        <p:spPr>
          <a:xfrm>
            <a:off x="132480" y="0"/>
            <a:ext cx="3466800" cy="1685520"/>
          </a:xfrm>
          <a:prstGeom prst="rect">
            <a:avLst/>
          </a:prstGeom>
          <a:noFill/>
          <a:ln w="0">
            <a:noFill/>
          </a:ln>
        </p:spPr>
        <p:style>
          <a:lnRef idx="0"/>
          <a:fillRef idx="0"/>
          <a:effectRef idx="0"/>
          <a:fontRef idx="minor"/>
        </p:style>
        <p:txBody>
          <a:bodyPr anchor="ctr">
            <a:noAutofit/>
          </a:bodyPr>
          <a:p>
            <a:pPr algn="ctr">
              <a:lnSpc>
                <a:spcPct val="100000"/>
              </a:lnSpc>
              <a:spcBef>
                <a:spcPts val="2401"/>
              </a:spcBef>
              <a:buNone/>
              <a:tabLst>
                <a:tab algn="l" pos="0"/>
              </a:tabLst>
            </a:pPr>
            <a:r>
              <a:rPr b="1" lang="en-US" sz="2400" spc="-1" strike="noStrike" u="sng">
                <a:solidFill>
                  <a:srgbClr val="073763"/>
                </a:solidFill>
                <a:uFillTx/>
                <a:latin typeface="Perpetua"/>
                <a:ea typeface="Arial Black"/>
              </a:rPr>
              <a:t>San Diego RCFEs</a:t>
            </a:r>
            <a:endParaRPr b="0" lang="en-US" sz="2400" spc="-1" strike="noStrike">
              <a:latin typeface="Arial"/>
            </a:endParaRPr>
          </a:p>
        </p:txBody>
      </p:sp>
      <p:sp>
        <p:nvSpPr>
          <p:cNvPr id="68" name="Google Shape;474;p64"/>
          <p:cNvSpPr/>
          <p:nvPr/>
        </p:nvSpPr>
        <p:spPr>
          <a:xfrm>
            <a:off x="236160" y="1401840"/>
            <a:ext cx="3466800" cy="5196960"/>
          </a:xfrm>
          <a:prstGeom prst="rect">
            <a:avLst/>
          </a:prstGeom>
          <a:noFill/>
          <a:ln w="0">
            <a:noFill/>
          </a:ln>
        </p:spPr>
        <p:style>
          <a:lnRef idx="0"/>
          <a:fillRef idx="0"/>
          <a:effectRef idx="0"/>
          <a:fontRef idx="minor"/>
        </p:style>
        <p:txBody>
          <a:bodyPr anchor="ctr">
            <a:noAutofit/>
          </a:bodyPr>
          <a:p>
            <a:pPr algn="ctr">
              <a:lnSpc>
                <a:spcPct val="100000"/>
              </a:lnSpc>
              <a:buNone/>
              <a:tabLst>
                <a:tab algn="l" pos="0"/>
              </a:tabLst>
            </a:pPr>
            <a:r>
              <a:rPr b="1" lang="en-US" sz="2400" spc="-1" strike="noStrike">
                <a:solidFill>
                  <a:srgbClr val="073763"/>
                </a:solidFill>
                <a:latin typeface="Perpetua"/>
                <a:ea typeface="Questrial"/>
              </a:rPr>
              <a:t>19,610</a:t>
            </a:r>
            <a:r>
              <a:rPr b="0" lang="en-US" sz="2400" spc="-1" strike="noStrike">
                <a:solidFill>
                  <a:srgbClr val="000000"/>
                </a:solidFill>
                <a:latin typeface="Perpetua"/>
                <a:ea typeface="Questrial"/>
              </a:rPr>
              <a:t> RCFE beds in </a:t>
            </a:r>
            <a:r>
              <a:rPr b="1" lang="en-US" sz="2400" spc="-1" strike="noStrike">
                <a:solidFill>
                  <a:srgbClr val="073763"/>
                </a:solidFill>
                <a:latin typeface="Perpetua"/>
                <a:ea typeface="Questrial"/>
              </a:rPr>
              <a:t>588</a:t>
            </a:r>
            <a:r>
              <a:rPr b="0" lang="en-US" sz="2400" spc="-1" strike="noStrike">
                <a:solidFill>
                  <a:srgbClr val="d19049"/>
                </a:solidFill>
                <a:latin typeface="Perpetua"/>
                <a:ea typeface="Questrial"/>
              </a:rPr>
              <a:t> </a:t>
            </a:r>
            <a:r>
              <a:rPr b="0" lang="en-US" sz="2400" spc="-1" strike="noStrike">
                <a:solidFill>
                  <a:srgbClr val="000000"/>
                </a:solidFill>
                <a:latin typeface="Perpetua"/>
                <a:ea typeface="Questrial"/>
              </a:rPr>
              <a:t>facilities</a:t>
            </a:r>
            <a:endParaRPr b="0" lang="en-US" sz="2400" spc="-1" strike="noStrike">
              <a:latin typeface="Arial"/>
            </a:endParaRPr>
          </a:p>
          <a:p>
            <a:pPr algn="ctr">
              <a:lnSpc>
                <a:spcPct val="100000"/>
              </a:lnSpc>
              <a:spcBef>
                <a:spcPts val="1199"/>
              </a:spcBef>
              <a:buNone/>
              <a:tabLst>
                <a:tab algn="l" pos="0"/>
              </a:tabLst>
            </a:pPr>
            <a:r>
              <a:rPr b="0" lang="en-US" sz="1600" spc="-1" strike="noStrike">
                <a:solidFill>
                  <a:srgbClr val="3f3f3f"/>
                </a:solidFill>
                <a:latin typeface="Perpetua"/>
                <a:ea typeface="Questrial"/>
              </a:rPr>
              <a:t>12,511 Assisted Living beds (119)</a:t>
            </a:r>
            <a:endParaRPr b="0" lang="en-US" sz="1600" spc="-1" strike="noStrike">
              <a:latin typeface="Arial"/>
            </a:endParaRPr>
          </a:p>
          <a:p>
            <a:pPr algn="ctr">
              <a:lnSpc>
                <a:spcPct val="100000"/>
              </a:lnSpc>
              <a:buNone/>
              <a:tabLst>
                <a:tab algn="l" pos="0"/>
              </a:tabLst>
            </a:pPr>
            <a:r>
              <a:rPr b="0" lang="en-US" sz="1600" spc="-1" strike="noStrike">
                <a:solidFill>
                  <a:srgbClr val="3f3f3f"/>
                </a:solidFill>
                <a:latin typeface="Perpetua"/>
                <a:ea typeface="Questrial"/>
              </a:rPr>
              <a:t>2,834 Board &amp; Care beds (458)</a:t>
            </a:r>
            <a:endParaRPr b="0" lang="en-US" sz="1600" spc="-1" strike="noStrike">
              <a:latin typeface="Arial"/>
            </a:endParaRPr>
          </a:p>
          <a:p>
            <a:pPr algn="ctr">
              <a:lnSpc>
                <a:spcPct val="100000"/>
              </a:lnSpc>
              <a:spcBef>
                <a:spcPts val="1199"/>
              </a:spcBef>
              <a:buNone/>
              <a:tabLst>
                <a:tab algn="l" pos="0"/>
              </a:tabLst>
            </a:pPr>
            <a:r>
              <a:rPr b="1" lang="en-US" sz="2000" spc="-1" strike="noStrike">
                <a:solidFill>
                  <a:srgbClr val="0070c0"/>
                </a:solidFill>
                <a:latin typeface="Perpetua"/>
                <a:ea typeface="Questrial"/>
              </a:rPr>
              <a:t>1,195</a:t>
            </a:r>
            <a:r>
              <a:rPr b="1" lang="en-US" sz="2000" spc="-1" strike="noStrike">
                <a:solidFill>
                  <a:srgbClr val="e36c09"/>
                </a:solidFill>
                <a:latin typeface="Perpetua"/>
                <a:ea typeface="Questrial"/>
              </a:rPr>
              <a:t> </a:t>
            </a:r>
            <a:r>
              <a:rPr b="0" lang="en-US" sz="1600" spc="-1" strike="noStrike">
                <a:solidFill>
                  <a:srgbClr val="000000"/>
                </a:solidFill>
                <a:latin typeface="Perpetua"/>
                <a:ea typeface="Questrial"/>
              </a:rPr>
              <a:t>beds in </a:t>
            </a:r>
            <a:r>
              <a:rPr b="1" lang="en-US" sz="2000" spc="-1" strike="noStrike">
                <a:solidFill>
                  <a:srgbClr val="0070c0"/>
                </a:solidFill>
                <a:latin typeface="Perpetua"/>
                <a:ea typeface="Questrial"/>
              </a:rPr>
              <a:t>21 RCFEs Pending Licensure</a:t>
            </a:r>
            <a:endParaRPr b="0" lang="en-US" sz="2000" spc="-1" strike="noStrike">
              <a:latin typeface="Arial"/>
            </a:endParaRPr>
          </a:p>
          <a:p>
            <a:pPr algn="ctr">
              <a:lnSpc>
                <a:spcPct val="100000"/>
              </a:lnSpc>
              <a:spcBef>
                <a:spcPts val="1199"/>
              </a:spcBef>
              <a:buNone/>
              <a:tabLst>
                <a:tab algn="l" pos="0"/>
              </a:tabLst>
            </a:pPr>
            <a:r>
              <a:rPr b="1" lang="en-US" sz="2000" spc="-1" strike="noStrike">
                <a:solidFill>
                  <a:srgbClr val="a8422a"/>
                </a:solidFill>
                <a:latin typeface="Perpetua"/>
                <a:ea typeface="Questrial"/>
              </a:rPr>
              <a:t>5,505</a:t>
            </a:r>
            <a:r>
              <a:rPr b="0" lang="en-US" sz="2000" spc="-1" strike="noStrike">
                <a:solidFill>
                  <a:srgbClr val="000000"/>
                </a:solidFill>
                <a:latin typeface="Perpetua"/>
                <a:ea typeface="Questrial"/>
              </a:rPr>
              <a:t> </a:t>
            </a:r>
            <a:r>
              <a:rPr b="1" lang="en-US" sz="2000" spc="-1" strike="noStrike">
                <a:solidFill>
                  <a:srgbClr val="a8422a"/>
                </a:solidFill>
                <a:latin typeface="Perpetua"/>
                <a:ea typeface="Questrial"/>
              </a:rPr>
              <a:t>Alzheimer's/MC</a:t>
            </a:r>
            <a:r>
              <a:rPr b="0" lang="en-US" sz="2000" spc="-1" strike="noStrike">
                <a:solidFill>
                  <a:srgbClr val="000000"/>
                </a:solidFill>
                <a:latin typeface="Perpetua"/>
                <a:ea typeface="Questrial"/>
              </a:rPr>
              <a:t> beds in </a:t>
            </a:r>
            <a:r>
              <a:rPr b="1" lang="en-US" sz="2000" spc="-1" strike="noStrike">
                <a:solidFill>
                  <a:srgbClr val="a8422a"/>
                </a:solidFill>
                <a:latin typeface="Perpetua"/>
                <a:ea typeface="Questrial"/>
              </a:rPr>
              <a:t>57</a:t>
            </a:r>
            <a:r>
              <a:rPr b="0" lang="en-US" sz="2000" spc="-1" strike="noStrike">
                <a:solidFill>
                  <a:srgbClr val="000000"/>
                </a:solidFill>
                <a:latin typeface="Perpetua"/>
                <a:ea typeface="Questrial"/>
              </a:rPr>
              <a:t> facilities</a:t>
            </a:r>
            <a:endParaRPr b="0" lang="en-US" sz="2000" spc="-1" strike="noStrike">
              <a:latin typeface="Arial"/>
            </a:endParaRPr>
          </a:p>
          <a:p>
            <a:pPr algn="ctr">
              <a:lnSpc>
                <a:spcPct val="100000"/>
              </a:lnSpc>
              <a:spcBef>
                <a:spcPts val="1199"/>
              </a:spcBef>
              <a:buNone/>
              <a:tabLst>
                <a:tab algn="l" pos="0"/>
              </a:tabLst>
            </a:pPr>
            <a:r>
              <a:rPr b="1" lang="en-US" sz="2000" spc="-1" strike="noStrike">
                <a:solidFill>
                  <a:srgbClr val="00b050"/>
                </a:solidFill>
                <a:latin typeface="Perpetua"/>
                <a:ea typeface="Questrial"/>
              </a:rPr>
              <a:t>399</a:t>
            </a:r>
            <a:r>
              <a:rPr b="0" lang="en-US" sz="2000" spc="-1" strike="noStrike">
                <a:solidFill>
                  <a:srgbClr val="3f3f3f"/>
                </a:solidFill>
                <a:latin typeface="Perpetua"/>
                <a:ea typeface="Questrial"/>
              </a:rPr>
              <a:t> </a:t>
            </a:r>
            <a:r>
              <a:rPr b="0" lang="en-US" sz="2000" spc="-1" strike="noStrike">
                <a:solidFill>
                  <a:srgbClr val="000000"/>
                </a:solidFill>
                <a:latin typeface="Perpetua"/>
                <a:ea typeface="Questrial"/>
              </a:rPr>
              <a:t>RCFEs have </a:t>
            </a:r>
            <a:r>
              <a:rPr b="1" lang="en-US" sz="2000" spc="-1" strike="noStrike">
                <a:solidFill>
                  <a:srgbClr val="00b050"/>
                </a:solidFill>
                <a:latin typeface="Perpetua"/>
                <a:ea typeface="Questrial"/>
              </a:rPr>
              <a:t>Hospice</a:t>
            </a:r>
            <a:r>
              <a:rPr b="0" lang="en-US" sz="2000" spc="-1" strike="noStrike">
                <a:solidFill>
                  <a:srgbClr val="00b050"/>
                </a:solidFill>
                <a:latin typeface="Perpetua"/>
                <a:ea typeface="Questrial"/>
              </a:rPr>
              <a:t> </a:t>
            </a:r>
            <a:r>
              <a:rPr b="0" lang="en-US" sz="2000" spc="-1" strike="noStrike">
                <a:solidFill>
                  <a:srgbClr val="000000"/>
                </a:solidFill>
                <a:latin typeface="Perpetua"/>
                <a:ea typeface="Questrial"/>
              </a:rPr>
              <a:t>Waivers </a:t>
            </a:r>
            <a:r>
              <a:rPr b="1" lang="en-US" sz="2000" spc="-1" strike="noStrike">
                <a:solidFill>
                  <a:srgbClr val="00b050"/>
                </a:solidFill>
                <a:latin typeface="Perpetua"/>
                <a:ea typeface="Questrial"/>
              </a:rPr>
              <a:t>(59%)</a:t>
            </a:r>
            <a:endParaRPr b="0" lang="en-US" sz="2000" spc="-1" strike="noStrike">
              <a:latin typeface="Arial"/>
            </a:endParaRPr>
          </a:p>
          <a:p>
            <a:pPr algn="ctr">
              <a:lnSpc>
                <a:spcPct val="100000"/>
              </a:lnSpc>
              <a:spcBef>
                <a:spcPts val="1199"/>
              </a:spcBef>
              <a:buNone/>
              <a:tabLst>
                <a:tab algn="l" pos="0"/>
              </a:tabLst>
            </a:pPr>
            <a:r>
              <a:rPr b="0" lang="en-US" sz="1800" spc="-1" strike="noStrike">
                <a:solidFill>
                  <a:srgbClr val="3f3f3f"/>
                </a:solidFill>
                <a:latin typeface="Perpetua"/>
                <a:ea typeface="Questrial"/>
              </a:rPr>
              <a:t>Avg. Hospice Rate = $120</a:t>
            </a:r>
            <a:endParaRPr b="0" lang="en-US" sz="1800" spc="-1" strike="noStrike">
              <a:latin typeface="Arial"/>
            </a:endParaRPr>
          </a:p>
          <a:p>
            <a:pPr algn="ctr">
              <a:lnSpc>
                <a:spcPct val="100000"/>
              </a:lnSpc>
              <a:spcBef>
                <a:spcPts val="1199"/>
              </a:spcBef>
              <a:buNone/>
              <a:tabLst>
                <a:tab algn="l" pos="0"/>
              </a:tabLst>
            </a:pPr>
            <a:r>
              <a:rPr b="0" lang="en-US" sz="1200" spc="-1" strike="noStrike">
                <a:solidFill>
                  <a:srgbClr val="3f3f3f"/>
                </a:solidFill>
                <a:latin typeface="Perpetua"/>
                <a:ea typeface="Questrial"/>
              </a:rPr>
              <a:t>(as of 1/1/19)</a:t>
            </a:r>
            <a:endParaRPr b="0" lang="en-US" sz="1200" spc="-1" strike="noStrike">
              <a:latin typeface="Arial"/>
            </a:endParaRPr>
          </a:p>
        </p:txBody>
      </p:sp>
      <p:pic>
        <p:nvPicPr>
          <p:cNvPr id="69" name="Picture 6" descr=""/>
          <p:cNvPicPr/>
          <p:nvPr/>
        </p:nvPicPr>
        <p:blipFill>
          <a:blip r:embed="rId2"/>
          <a:stretch/>
        </p:blipFill>
        <p:spPr>
          <a:xfrm>
            <a:off x="3845520" y="838440"/>
            <a:ext cx="5048640" cy="5858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Google Shape;438;p60" descr=""/>
          <p:cNvPicPr/>
          <p:nvPr/>
        </p:nvPicPr>
        <p:blipFill>
          <a:blip r:embed="rId1"/>
          <a:stretch/>
        </p:blipFill>
        <p:spPr>
          <a:xfrm>
            <a:off x="6096960" y="199440"/>
            <a:ext cx="2730600" cy="415440"/>
          </a:xfrm>
          <a:prstGeom prst="rect">
            <a:avLst/>
          </a:prstGeom>
          <a:ln w="0">
            <a:noFill/>
          </a:ln>
        </p:spPr>
      </p:pic>
      <p:sp>
        <p:nvSpPr>
          <p:cNvPr id="71" name="Google Shape;483;p65"/>
          <p:cNvSpPr/>
          <p:nvPr/>
        </p:nvSpPr>
        <p:spPr>
          <a:xfrm>
            <a:off x="125280" y="5400"/>
            <a:ext cx="3466800" cy="1783440"/>
          </a:xfrm>
          <a:prstGeom prst="rect">
            <a:avLst/>
          </a:prstGeom>
          <a:noFill/>
          <a:ln w="0">
            <a:noFill/>
          </a:ln>
        </p:spPr>
        <p:style>
          <a:lnRef idx="0"/>
          <a:fillRef idx="0"/>
          <a:effectRef idx="0"/>
          <a:fontRef idx="minor"/>
        </p:style>
        <p:txBody>
          <a:bodyPr anchor="ctr">
            <a:noAutofit/>
          </a:bodyPr>
          <a:p>
            <a:pPr algn="ctr">
              <a:lnSpc>
                <a:spcPct val="100000"/>
              </a:lnSpc>
              <a:spcBef>
                <a:spcPts val="2401"/>
              </a:spcBef>
              <a:buNone/>
              <a:tabLst>
                <a:tab algn="l" pos="0"/>
              </a:tabLst>
            </a:pPr>
            <a:r>
              <a:rPr b="1" lang="en-US" sz="2400" spc="-1" strike="noStrike" u="sng">
                <a:solidFill>
                  <a:srgbClr val="16515f"/>
                </a:solidFill>
                <a:uFillTx/>
                <a:latin typeface="Perpetua"/>
                <a:ea typeface="Arial Black"/>
              </a:rPr>
              <a:t>Orange County RCFEs</a:t>
            </a:r>
            <a:endParaRPr b="0" lang="en-US" sz="2400" spc="-1" strike="noStrike">
              <a:latin typeface="Arial"/>
            </a:endParaRPr>
          </a:p>
        </p:txBody>
      </p:sp>
      <p:sp>
        <p:nvSpPr>
          <p:cNvPr id="72" name="Google Shape;484;p65"/>
          <p:cNvSpPr/>
          <p:nvPr/>
        </p:nvSpPr>
        <p:spPr>
          <a:xfrm>
            <a:off x="137160" y="1536120"/>
            <a:ext cx="3566160" cy="4995360"/>
          </a:xfrm>
          <a:prstGeom prst="rect">
            <a:avLst/>
          </a:prstGeom>
          <a:noFill/>
          <a:ln w="0">
            <a:noFill/>
          </a:ln>
        </p:spPr>
        <p:style>
          <a:lnRef idx="0"/>
          <a:fillRef idx="0"/>
          <a:effectRef idx="0"/>
          <a:fontRef idx="minor"/>
        </p:style>
        <p:txBody>
          <a:bodyPr anchor="ctr">
            <a:noAutofit/>
          </a:bodyPr>
          <a:p>
            <a:pPr algn="ctr">
              <a:lnSpc>
                <a:spcPct val="80000"/>
              </a:lnSpc>
              <a:buNone/>
              <a:tabLst>
                <a:tab algn="l" pos="0"/>
              </a:tabLst>
            </a:pPr>
            <a:r>
              <a:rPr b="1" lang="en-US" sz="2120" spc="-1" strike="noStrike">
                <a:solidFill>
                  <a:srgbClr val="1c314e"/>
                </a:solidFill>
                <a:latin typeface="Perpetua"/>
                <a:ea typeface="Questrial"/>
              </a:rPr>
              <a:t>20,447</a:t>
            </a:r>
            <a:r>
              <a:rPr b="0" lang="en-US" sz="2120" spc="-1" strike="noStrike">
                <a:solidFill>
                  <a:srgbClr val="000000"/>
                </a:solidFill>
                <a:latin typeface="Perpetua"/>
                <a:ea typeface="Questrial"/>
              </a:rPr>
              <a:t> RCFE beds</a:t>
            </a:r>
            <a:endParaRPr b="0" lang="en-US" sz="2120" spc="-1" strike="noStrike">
              <a:latin typeface="Arial"/>
            </a:endParaRPr>
          </a:p>
          <a:p>
            <a:pPr algn="ctr">
              <a:lnSpc>
                <a:spcPct val="80000"/>
              </a:lnSpc>
              <a:buNone/>
              <a:tabLst>
                <a:tab algn="l" pos="0"/>
              </a:tabLst>
            </a:pPr>
            <a:r>
              <a:rPr b="0" lang="en-US" sz="2120" spc="-1" strike="noStrike">
                <a:solidFill>
                  <a:srgbClr val="000000"/>
                </a:solidFill>
                <a:latin typeface="Perpetua"/>
                <a:ea typeface="Questrial"/>
              </a:rPr>
              <a:t>in </a:t>
            </a:r>
            <a:r>
              <a:rPr b="1" lang="en-US" sz="2120" spc="-1" strike="noStrike">
                <a:solidFill>
                  <a:srgbClr val="1c314e"/>
                </a:solidFill>
                <a:latin typeface="Perpetua"/>
                <a:ea typeface="Questrial"/>
              </a:rPr>
              <a:t>947</a:t>
            </a:r>
            <a:r>
              <a:rPr b="1" lang="en-US" sz="2120" spc="-1" strike="noStrike">
                <a:solidFill>
                  <a:srgbClr val="e46c0a"/>
                </a:solidFill>
                <a:latin typeface="Perpetua"/>
                <a:ea typeface="Questrial"/>
              </a:rPr>
              <a:t> </a:t>
            </a:r>
            <a:r>
              <a:rPr b="0" lang="en-US" sz="2120" spc="-1" strike="noStrike">
                <a:solidFill>
                  <a:srgbClr val="000000"/>
                </a:solidFill>
                <a:latin typeface="Perpetua"/>
                <a:ea typeface="Questrial"/>
              </a:rPr>
              <a:t>facilities</a:t>
            </a:r>
            <a:endParaRPr b="0" lang="en-US" sz="2120" spc="-1" strike="noStrike">
              <a:latin typeface="Arial"/>
            </a:endParaRPr>
          </a:p>
          <a:p>
            <a:pPr>
              <a:lnSpc>
                <a:spcPct val="80000"/>
              </a:lnSpc>
              <a:buNone/>
              <a:tabLst>
                <a:tab algn="l" pos="0"/>
              </a:tabLst>
            </a:pPr>
            <a:endParaRPr b="0" lang="en-US" sz="2120" spc="-1" strike="noStrike">
              <a:latin typeface="Arial"/>
            </a:endParaRPr>
          </a:p>
          <a:p>
            <a:pPr algn="ctr">
              <a:lnSpc>
                <a:spcPct val="80000"/>
              </a:lnSpc>
              <a:spcBef>
                <a:spcPts val="351"/>
              </a:spcBef>
              <a:buNone/>
              <a:tabLst>
                <a:tab algn="l" pos="0"/>
              </a:tabLst>
            </a:pPr>
            <a:r>
              <a:rPr b="0" lang="en-US" sz="1660" spc="-1" strike="noStrike">
                <a:solidFill>
                  <a:srgbClr val="3f3f3f"/>
                </a:solidFill>
                <a:latin typeface="Perpetua"/>
                <a:ea typeface="Questrial"/>
              </a:rPr>
              <a:t>12,076 Assisted Living beds (95)</a:t>
            </a:r>
            <a:endParaRPr b="0" lang="en-US" sz="1660" spc="-1" strike="noStrike">
              <a:latin typeface="Arial"/>
            </a:endParaRPr>
          </a:p>
          <a:p>
            <a:pPr algn="ctr">
              <a:lnSpc>
                <a:spcPct val="80000"/>
              </a:lnSpc>
              <a:spcBef>
                <a:spcPts val="351"/>
              </a:spcBef>
              <a:buNone/>
              <a:tabLst>
                <a:tab algn="l" pos="0"/>
              </a:tabLst>
            </a:pPr>
            <a:r>
              <a:rPr b="0" lang="en-US" sz="1660" spc="-1" strike="noStrike">
                <a:solidFill>
                  <a:srgbClr val="3f3f3f"/>
                </a:solidFill>
                <a:latin typeface="Perpetua"/>
                <a:ea typeface="Questrial"/>
              </a:rPr>
              <a:t>5,031 Board &amp; Care beds (841)</a:t>
            </a:r>
            <a:endParaRPr b="0" lang="en-US" sz="1660" spc="-1" strike="noStrike">
              <a:latin typeface="Arial"/>
            </a:endParaRPr>
          </a:p>
          <a:p>
            <a:pPr algn="ctr">
              <a:lnSpc>
                <a:spcPct val="80000"/>
              </a:lnSpc>
              <a:spcBef>
                <a:spcPts val="332"/>
              </a:spcBef>
              <a:buNone/>
              <a:tabLst>
                <a:tab algn="l" pos="0"/>
              </a:tabLst>
            </a:pPr>
            <a:endParaRPr b="0" lang="en-US" sz="1660" spc="-1" strike="noStrike">
              <a:latin typeface="Arial"/>
            </a:endParaRPr>
          </a:p>
          <a:p>
            <a:pPr algn="ctr">
              <a:lnSpc>
                <a:spcPct val="80000"/>
              </a:lnSpc>
              <a:spcBef>
                <a:spcPts val="445"/>
              </a:spcBef>
              <a:buNone/>
              <a:tabLst>
                <a:tab algn="l" pos="0"/>
              </a:tabLst>
            </a:pPr>
            <a:r>
              <a:rPr b="1" lang="en-US" sz="2120" spc="-1" strike="noStrike">
                <a:solidFill>
                  <a:srgbClr val="a8422a"/>
                </a:solidFill>
                <a:latin typeface="Perpetua"/>
                <a:ea typeface="Questrial"/>
              </a:rPr>
              <a:t>5,422</a:t>
            </a:r>
            <a:r>
              <a:rPr b="0" lang="en-US" sz="2120" spc="-1" strike="noStrike">
                <a:solidFill>
                  <a:srgbClr val="2da2bf"/>
                </a:solidFill>
                <a:latin typeface="Perpetua"/>
                <a:ea typeface="Questrial"/>
              </a:rPr>
              <a:t> </a:t>
            </a:r>
            <a:r>
              <a:rPr b="1" lang="en-US" sz="2120" spc="-1" strike="noStrike">
                <a:solidFill>
                  <a:srgbClr val="a8422a"/>
                </a:solidFill>
                <a:latin typeface="Perpetua"/>
                <a:ea typeface="Questrial"/>
              </a:rPr>
              <a:t>Alzheimer's/Memory </a:t>
            </a:r>
            <a:r>
              <a:rPr b="0" lang="en-US" sz="2120" spc="-1" strike="noStrike">
                <a:solidFill>
                  <a:srgbClr val="000000"/>
                </a:solidFill>
                <a:latin typeface="Perpetua"/>
                <a:ea typeface="Questrial"/>
              </a:rPr>
              <a:t>Care</a:t>
            </a:r>
            <a:r>
              <a:rPr b="1" lang="en-US" sz="2120" spc="-1" strike="noStrike">
                <a:solidFill>
                  <a:srgbClr val="a8422a"/>
                </a:solidFill>
                <a:latin typeface="Perpetua"/>
                <a:ea typeface="Questrial"/>
              </a:rPr>
              <a:t> </a:t>
            </a:r>
            <a:r>
              <a:rPr b="0" lang="en-US" sz="2120" spc="-1" strike="noStrike">
                <a:solidFill>
                  <a:srgbClr val="000000"/>
                </a:solidFill>
                <a:latin typeface="Perpetua"/>
                <a:ea typeface="Questrial"/>
              </a:rPr>
              <a:t>beds in</a:t>
            </a:r>
            <a:r>
              <a:rPr b="1" lang="en-US" sz="2120" spc="-1" strike="noStrike">
                <a:solidFill>
                  <a:srgbClr val="a8422a"/>
                </a:solidFill>
                <a:latin typeface="Perpetua"/>
                <a:ea typeface="Questrial"/>
              </a:rPr>
              <a:t> 51 </a:t>
            </a:r>
            <a:r>
              <a:rPr b="0" lang="en-US" sz="2120" spc="-1" strike="noStrike">
                <a:solidFill>
                  <a:srgbClr val="000000"/>
                </a:solidFill>
                <a:latin typeface="Perpetua"/>
                <a:ea typeface="Questrial"/>
              </a:rPr>
              <a:t>facilities </a:t>
            </a:r>
            <a:endParaRPr b="0" lang="en-US" sz="2120" spc="-1" strike="noStrike">
              <a:latin typeface="Arial"/>
            </a:endParaRPr>
          </a:p>
          <a:p>
            <a:pPr algn="ctr">
              <a:lnSpc>
                <a:spcPct val="80000"/>
              </a:lnSpc>
              <a:spcBef>
                <a:spcPts val="445"/>
              </a:spcBef>
              <a:buNone/>
              <a:tabLst>
                <a:tab algn="l" pos="0"/>
              </a:tabLst>
            </a:pPr>
            <a:endParaRPr b="0" lang="en-US" sz="2120" spc="-1" strike="noStrike">
              <a:latin typeface="Arial"/>
            </a:endParaRPr>
          </a:p>
          <a:p>
            <a:pPr algn="ctr">
              <a:lnSpc>
                <a:spcPct val="80000"/>
              </a:lnSpc>
              <a:spcBef>
                <a:spcPts val="332"/>
              </a:spcBef>
              <a:buNone/>
              <a:tabLst>
                <a:tab algn="l" pos="0"/>
              </a:tabLst>
            </a:pPr>
            <a:r>
              <a:rPr b="0" lang="en-US" sz="1570" spc="-1" strike="noStrike">
                <a:solidFill>
                  <a:srgbClr val="3f3f3f"/>
                </a:solidFill>
                <a:latin typeface="Perpetua"/>
                <a:ea typeface="Questrial"/>
              </a:rPr>
              <a:t>5,368 Assisted Living MC beds (42)</a:t>
            </a:r>
            <a:endParaRPr b="0" lang="en-US" sz="1570" spc="-1" strike="noStrike">
              <a:latin typeface="Arial"/>
            </a:endParaRPr>
          </a:p>
          <a:p>
            <a:pPr algn="ctr">
              <a:lnSpc>
                <a:spcPct val="80000"/>
              </a:lnSpc>
              <a:spcBef>
                <a:spcPts val="332"/>
              </a:spcBef>
              <a:buNone/>
              <a:tabLst>
                <a:tab algn="l" pos="0"/>
              </a:tabLst>
            </a:pPr>
            <a:r>
              <a:rPr b="0" lang="en-US" sz="1570" spc="-1" strike="noStrike">
                <a:solidFill>
                  <a:srgbClr val="3f3f3f"/>
                </a:solidFill>
                <a:latin typeface="Perpetua"/>
                <a:ea typeface="Questrial"/>
              </a:rPr>
              <a:t>54 Board &amp; Care MC beds (9)</a:t>
            </a:r>
            <a:endParaRPr b="0" lang="en-US" sz="1570" spc="-1" strike="noStrike">
              <a:latin typeface="Arial"/>
            </a:endParaRPr>
          </a:p>
          <a:p>
            <a:pPr algn="ctr">
              <a:lnSpc>
                <a:spcPct val="80000"/>
              </a:lnSpc>
              <a:spcBef>
                <a:spcPts val="332"/>
              </a:spcBef>
              <a:buNone/>
              <a:tabLst>
                <a:tab algn="l" pos="0"/>
              </a:tabLst>
            </a:pPr>
            <a:endParaRPr b="0" lang="en-US" sz="1570" spc="-1" strike="noStrike">
              <a:latin typeface="Arial"/>
            </a:endParaRPr>
          </a:p>
          <a:p>
            <a:pPr algn="ctr">
              <a:lnSpc>
                <a:spcPct val="80000"/>
              </a:lnSpc>
              <a:spcBef>
                <a:spcPts val="445"/>
              </a:spcBef>
              <a:buNone/>
              <a:tabLst>
                <a:tab algn="l" pos="0"/>
              </a:tabLst>
            </a:pPr>
            <a:r>
              <a:rPr b="1" lang="en-US" sz="2120" spc="-1" strike="noStrike">
                <a:solidFill>
                  <a:srgbClr val="00b050"/>
                </a:solidFill>
                <a:latin typeface="Perpetua"/>
                <a:ea typeface="Questrial"/>
              </a:rPr>
              <a:t>614</a:t>
            </a:r>
            <a:r>
              <a:rPr b="0" lang="en-US" sz="2120" spc="-1" strike="noStrike">
                <a:solidFill>
                  <a:srgbClr val="a86c2a"/>
                </a:solidFill>
                <a:latin typeface="Perpetua"/>
                <a:ea typeface="Questrial"/>
              </a:rPr>
              <a:t> </a:t>
            </a:r>
            <a:r>
              <a:rPr b="0" lang="en-US" sz="2120" spc="-1" strike="noStrike">
                <a:solidFill>
                  <a:srgbClr val="000000"/>
                </a:solidFill>
                <a:latin typeface="Perpetua"/>
                <a:ea typeface="Questrial"/>
              </a:rPr>
              <a:t>RCFEs have </a:t>
            </a:r>
            <a:r>
              <a:rPr b="1" lang="en-US" sz="2120" spc="-1" strike="noStrike">
                <a:solidFill>
                  <a:srgbClr val="00b050"/>
                </a:solidFill>
                <a:latin typeface="Perpetua"/>
                <a:ea typeface="Questrial"/>
              </a:rPr>
              <a:t>Hospice</a:t>
            </a:r>
            <a:r>
              <a:rPr b="0" lang="en-US" sz="2120" spc="-1" strike="noStrike">
                <a:solidFill>
                  <a:srgbClr val="000000"/>
                </a:solidFill>
                <a:latin typeface="Perpetua"/>
                <a:ea typeface="Questrial"/>
              </a:rPr>
              <a:t> Waivers </a:t>
            </a:r>
            <a:r>
              <a:rPr b="1" lang="en-US" sz="2120" spc="-1" strike="noStrike">
                <a:solidFill>
                  <a:srgbClr val="00b050"/>
                </a:solidFill>
                <a:latin typeface="Perpetua"/>
                <a:ea typeface="Questrial"/>
              </a:rPr>
              <a:t>(66%)</a:t>
            </a:r>
            <a:endParaRPr b="0" lang="en-US" sz="2120" spc="-1" strike="noStrike">
              <a:latin typeface="Arial"/>
            </a:endParaRPr>
          </a:p>
          <a:p>
            <a:pPr algn="ctr">
              <a:lnSpc>
                <a:spcPct val="80000"/>
              </a:lnSpc>
              <a:spcBef>
                <a:spcPts val="445"/>
              </a:spcBef>
              <a:buNone/>
              <a:tabLst>
                <a:tab algn="l" pos="0"/>
              </a:tabLst>
            </a:pPr>
            <a:endParaRPr b="0" lang="en-US" sz="2120" spc="-1" strike="noStrike">
              <a:latin typeface="Arial"/>
            </a:endParaRPr>
          </a:p>
          <a:p>
            <a:pPr algn="ctr">
              <a:lnSpc>
                <a:spcPct val="80000"/>
              </a:lnSpc>
              <a:spcBef>
                <a:spcPts val="601"/>
              </a:spcBef>
              <a:buNone/>
              <a:tabLst>
                <a:tab algn="l" pos="0"/>
              </a:tabLst>
            </a:pPr>
            <a:r>
              <a:rPr b="0" lang="en-US" sz="1570" spc="-1" strike="noStrike">
                <a:solidFill>
                  <a:srgbClr val="3f3f3f"/>
                </a:solidFill>
                <a:latin typeface="Perpetua"/>
                <a:ea typeface="Questrial"/>
              </a:rPr>
              <a:t>Approx. 65 Hospice Beds Now Available in 55 RCFEs</a:t>
            </a:r>
            <a:endParaRPr b="0" lang="en-US" sz="1570" spc="-1" strike="noStrike">
              <a:latin typeface="Arial"/>
            </a:endParaRPr>
          </a:p>
          <a:p>
            <a:pPr algn="ctr">
              <a:lnSpc>
                <a:spcPct val="80000"/>
              </a:lnSpc>
              <a:spcBef>
                <a:spcPts val="601"/>
              </a:spcBef>
              <a:buNone/>
              <a:tabLst>
                <a:tab algn="l" pos="0"/>
              </a:tabLst>
            </a:pPr>
            <a:r>
              <a:rPr b="0" lang="en-US" sz="1570" spc="-1" strike="noStrike">
                <a:solidFill>
                  <a:srgbClr val="3f3f3f"/>
                </a:solidFill>
                <a:latin typeface="Perpetua"/>
                <a:ea typeface="Questrial"/>
              </a:rPr>
              <a:t>Avg. Hospice Rate = $120</a:t>
            </a:r>
            <a:endParaRPr b="0" lang="en-US" sz="1570" spc="-1" strike="noStrike">
              <a:latin typeface="Arial"/>
            </a:endParaRPr>
          </a:p>
          <a:p>
            <a:pPr algn="ctr">
              <a:lnSpc>
                <a:spcPct val="80000"/>
              </a:lnSpc>
              <a:spcBef>
                <a:spcPts val="601"/>
              </a:spcBef>
              <a:buNone/>
              <a:tabLst>
                <a:tab algn="l" pos="0"/>
              </a:tabLst>
            </a:pPr>
            <a:r>
              <a:rPr b="0" lang="en-US" sz="1200" spc="-1" strike="noStrike">
                <a:solidFill>
                  <a:srgbClr val="3f3f3f"/>
                </a:solidFill>
                <a:latin typeface="Perpetua"/>
                <a:ea typeface="Questrial"/>
              </a:rPr>
              <a:t>(as of 1/1/19)</a:t>
            </a:r>
            <a:endParaRPr b="0" lang="en-US" sz="1200" spc="-1" strike="noStrike">
              <a:latin typeface="Arial"/>
            </a:endParaRPr>
          </a:p>
        </p:txBody>
      </p:sp>
      <p:pic>
        <p:nvPicPr>
          <p:cNvPr id="73" name="Picture 1" descr=""/>
          <p:cNvPicPr/>
          <p:nvPr/>
        </p:nvPicPr>
        <p:blipFill>
          <a:blip r:embed="rId2"/>
          <a:stretch/>
        </p:blipFill>
        <p:spPr>
          <a:xfrm>
            <a:off x="3800520" y="764640"/>
            <a:ext cx="5133600" cy="60098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Google Shape;438;p60" descr=""/>
          <p:cNvPicPr/>
          <p:nvPr/>
        </p:nvPicPr>
        <p:blipFill>
          <a:blip r:embed="rId1"/>
          <a:stretch/>
        </p:blipFill>
        <p:spPr>
          <a:xfrm>
            <a:off x="6096960" y="199440"/>
            <a:ext cx="2730600" cy="415440"/>
          </a:xfrm>
          <a:prstGeom prst="rect">
            <a:avLst/>
          </a:prstGeom>
          <a:ln w="0">
            <a:noFill/>
          </a:ln>
        </p:spPr>
      </p:pic>
      <p:sp>
        <p:nvSpPr>
          <p:cNvPr id="75" name="PlaceHolder 1"/>
          <p:cNvSpPr>
            <a:spLocks noGrp="1"/>
          </p:cNvSpPr>
          <p:nvPr>
            <p:ph type="title"/>
          </p:nvPr>
        </p:nvSpPr>
        <p:spPr>
          <a:xfrm>
            <a:off x="165600" y="917280"/>
            <a:ext cx="8841600" cy="990360"/>
          </a:xfrm>
          <a:prstGeom prst="rect">
            <a:avLst/>
          </a:prstGeom>
          <a:solidFill>
            <a:srgbClr val="2da2bf"/>
          </a:solidFill>
          <a:ln w="0">
            <a:noFill/>
          </a:ln>
        </p:spPr>
        <p:txBody>
          <a:bodyPr anchor="ctr">
            <a:noAutofit/>
          </a:bodyPr>
          <a:p>
            <a:pPr algn="ctr">
              <a:lnSpc>
                <a:spcPct val="100000"/>
              </a:lnSpc>
              <a:buNone/>
              <a:tabLst>
                <a:tab algn="l" pos="0"/>
              </a:tabLst>
            </a:pPr>
            <a:r>
              <a:rPr b="0" lang="en-US" sz="4300" spc="-1" strike="noStrike">
                <a:solidFill>
                  <a:srgbClr val="ffffff"/>
                </a:solidFill>
                <a:latin typeface="Perpetua"/>
                <a:ea typeface="Source Sans Pro"/>
              </a:rPr>
              <a:t>Our Mobile Database App</a:t>
            </a:r>
            <a:endParaRPr b="0" lang="en-US" sz="4300" spc="-1" strike="noStrike">
              <a:solidFill>
                <a:srgbClr val="000000"/>
              </a:solidFill>
              <a:latin typeface="Arial"/>
            </a:endParaRPr>
          </a:p>
        </p:txBody>
      </p:sp>
      <p:sp>
        <p:nvSpPr>
          <p:cNvPr id="76" name="Google Shape;461;p63"/>
          <p:cNvSpPr/>
          <p:nvPr/>
        </p:nvSpPr>
        <p:spPr>
          <a:xfrm>
            <a:off x="776520" y="2150280"/>
            <a:ext cx="7543440" cy="4122720"/>
          </a:xfrm>
          <a:prstGeom prst="rect">
            <a:avLst/>
          </a:prstGeom>
          <a:noFill/>
          <a:ln w="0">
            <a:noFill/>
          </a:ln>
        </p:spPr>
        <p:style>
          <a:lnRef idx="0"/>
          <a:fillRef idx="0"/>
          <a:effectRef idx="0"/>
          <a:fontRef idx="minor"/>
        </p:style>
        <p:txBody>
          <a:bodyPr anchor="t">
            <a:noAutofit/>
          </a:bodyPr>
          <a:p>
            <a:pPr lvl="1" marL="711360" indent="-343080">
              <a:lnSpc>
                <a:spcPct val="100000"/>
              </a:lnSpc>
              <a:spcBef>
                <a:spcPts val="575"/>
              </a:spcBef>
              <a:spcAft>
                <a:spcPts val="720"/>
              </a:spcAft>
              <a:buClr>
                <a:srgbClr val="3891a7"/>
              </a:buClr>
              <a:buFont typeface="Arial"/>
              <a:buChar char="•"/>
            </a:pPr>
            <a:r>
              <a:rPr b="1" lang="en-US" sz="2000" spc="-1" strike="noStrike">
                <a:solidFill>
                  <a:srgbClr val="000000"/>
                </a:solidFill>
                <a:latin typeface="Perpetua"/>
                <a:ea typeface="Questrial"/>
              </a:rPr>
              <a:t>Homes Database </a:t>
            </a:r>
            <a:r>
              <a:rPr b="0" lang="en-US" sz="1800" spc="-1" strike="noStrike">
                <a:solidFill>
                  <a:srgbClr val="000000"/>
                </a:solidFill>
                <a:latin typeface="Perpetua"/>
                <a:ea typeface="Questrial"/>
              </a:rPr>
              <a:t>-</a:t>
            </a:r>
            <a:r>
              <a:rPr b="0" lang="en-US" sz="2400" spc="-1" strike="noStrike">
                <a:solidFill>
                  <a:srgbClr val="000000"/>
                </a:solidFill>
                <a:latin typeface="Perpetua"/>
                <a:ea typeface="Questrial"/>
              </a:rPr>
              <a:t> </a:t>
            </a:r>
            <a:r>
              <a:rPr b="0" lang="en-US" sz="1800" spc="-1" strike="noStrike">
                <a:solidFill>
                  <a:srgbClr val="000000"/>
                </a:solidFill>
                <a:latin typeface="Perpetua"/>
                <a:ea typeface="Questrial"/>
              </a:rPr>
              <a:t>With nearly 2,000 homes in San Diego and Orange County, we track all licensed RCFE’s and regularly check Community Care Licensing to keep up-to-date on all pending locations, as well as those that have closed, or changed ownership. We also monitor their Complaints and Deficiencies with licensing so that we know which homes are having neglect issues, and which homes have a clean standing with licensing.</a:t>
            </a:r>
            <a:endParaRPr b="0" lang="en-US" sz="1800" spc="-1" strike="noStrike">
              <a:latin typeface="Arial"/>
            </a:endParaRPr>
          </a:p>
          <a:p>
            <a:pPr lvl="1" marL="711360" indent="-343080">
              <a:lnSpc>
                <a:spcPct val="100000"/>
              </a:lnSpc>
              <a:spcBef>
                <a:spcPts val="550"/>
              </a:spcBef>
              <a:buClr>
                <a:srgbClr val="3891a7"/>
              </a:buClr>
              <a:buFont typeface="Arial"/>
              <a:buChar char="•"/>
            </a:pPr>
            <a:r>
              <a:rPr b="1" lang="en-US" sz="2000" spc="-1" strike="noStrike">
                <a:solidFill>
                  <a:srgbClr val="000000"/>
                </a:solidFill>
                <a:latin typeface="Perpetua"/>
                <a:ea typeface="Questrial"/>
              </a:rPr>
              <a:t>Mobile App </a:t>
            </a:r>
            <a:r>
              <a:rPr b="0" lang="en-US" sz="1800" spc="-1" strike="noStrike">
                <a:solidFill>
                  <a:srgbClr val="000000"/>
                </a:solidFill>
                <a:latin typeface="Perpetua"/>
                <a:ea typeface="Questrial"/>
              </a:rPr>
              <a:t>- At the patient’s bedside, we are able to help families locate care homes in their preferred area. The app has pictures of each RCFE as well as notes from our personal visits, and family testimonials.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Google Shape;438;p60" descr=""/>
          <p:cNvPicPr/>
          <p:nvPr/>
        </p:nvPicPr>
        <p:blipFill>
          <a:blip r:embed="rId1"/>
          <a:stretch/>
        </p:blipFill>
        <p:spPr>
          <a:xfrm>
            <a:off x="6096960" y="199440"/>
            <a:ext cx="2730600" cy="415440"/>
          </a:xfrm>
          <a:prstGeom prst="rect">
            <a:avLst/>
          </a:prstGeom>
          <a:ln w="0">
            <a:noFill/>
          </a:ln>
        </p:spPr>
      </p:pic>
      <p:sp>
        <p:nvSpPr>
          <p:cNvPr id="78" name="PlaceHolder 1"/>
          <p:cNvSpPr>
            <a:spLocks noGrp="1"/>
          </p:cNvSpPr>
          <p:nvPr>
            <p:ph type="title"/>
          </p:nvPr>
        </p:nvSpPr>
        <p:spPr>
          <a:xfrm>
            <a:off x="165600" y="685800"/>
            <a:ext cx="8841600" cy="1371600"/>
          </a:xfrm>
          <a:prstGeom prst="rect">
            <a:avLst/>
          </a:prstGeom>
          <a:solidFill>
            <a:srgbClr val="2da2bf"/>
          </a:solidFill>
          <a:ln w="0">
            <a:noFill/>
          </a:ln>
        </p:spPr>
        <p:txBody>
          <a:bodyPr anchor="ctr">
            <a:noAutofit/>
          </a:bodyPr>
          <a:p>
            <a:pPr algn="ctr">
              <a:lnSpc>
                <a:spcPct val="100000"/>
              </a:lnSpc>
              <a:buNone/>
              <a:tabLst>
                <a:tab algn="l" pos="0"/>
              </a:tabLst>
            </a:pPr>
            <a:r>
              <a:rPr b="0" lang="en-US" sz="4300" spc="-1" strike="noStrike">
                <a:solidFill>
                  <a:srgbClr val="ffffff"/>
                </a:solidFill>
                <a:latin typeface="Perpetua"/>
                <a:ea typeface="Source Sans Pro"/>
              </a:rPr>
              <a:t>Title 22 Restricted Health Conditions</a:t>
            </a:r>
            <a:endParaRPr b="0" lang="en-US" sz="4300" spc="-1" strike="noStrike">
              <a:solidFill>
                <a:srgbClr val="000000"/>
              </a:solidFill>
              <a:latin typeface="Arial"/>
            </a:endParaRPr>
          </a:p>
        </p:txBody>
      </p:sp>
      <p:sp>
        <p:nvSpPr>
          <p:cNvPr id="79" name="TextBox 1"/>
          <p:cNvSpPr/>
          <p:nvPr/>
        </p:nvSpPr>
        <p:spPr>
          <a:xfrm>
            <a:off x="1326600" y="2973240"/>
            <a:ext cx="6964920" cy="3748680"/>
          </a:xfrm>
          <a:prstGeom prst="rect">
            <a:avLst/>
          </a:prstGeom>
          <a:noFill/>
          <a:ln w="0">
            <a:noFill/>
          </a:ln>
        </p:spPr>
        <p:style>
          <a:lnRef idx="0"/>
          <a:fillRef idx="0"/>
          <a:effectRef idx="0"/>
          <a:fontRef idx="minor"/>
        </p:style>
        <p:txBody>
          <a:bodyPr lIns="90000" rIns="90000" tIns="45000" bIns="45000" anchor="t">
            <a:spAutoFit/>
          </a:bodyPr>
          <a:p>
            <a:pPr lvl="4" marL="285840" indent="-285840">
              <a:lnSpc>
                <a:spcPct val="100000"/>
              </a:lnSpc>
              <a:buClr>
                <a:srgbClr val="227a8f"/>
              </a:buClr>
              <a:buFont typeface="Arial"/>
              <a:buChar char="•"/>
            </a:pPr>
            <a:r>
              <a:rPr b="0" lang="en-US" sz="2000" spc="-1" strike="noStrike">
                <a:solidFill>
                  <a:srgbClr val="000000"/>
                </a:solidFill>
                <a:latin typeface="Perpetua"/>
                <a:ea typeface="Arial"/>
              </a:rPr>
              <a:t>Oxygen (Gas / Liquid)</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Catheter (staff can only empty the bag of it’s contents)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Colostomy/Ileostomy (staff can only empty the bag of it’s contents)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Fecal Impaction Removal, Enemas and/or Suppositories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Contractures</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Injections </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Intermittent Positive Pressure Breathing (IPPB) Machine  </a:t>
            </a:r>
            <a:endParaRPr b="0" lang="en-US" sz="2000" spc="-1" strike="noStrike">
              <a:latin typeface="Arial"/>
            </a:endParaRPr>
          </a:p>
          <a:p>
            <a:pPr marL="285840" indent="-285840">
              <a:lnSpc>
                <a:spcPct val="100000"/>
              </a:lnSpc>
              <a:buClr>
                <a:srgbClr val="227a8f"/>
              </a:buClr>
              <a:buFont typeface="Arial"/>
              <a:buChar char="•"/>
            </a:pPr>
            <a:r>
              <a:rPr b="0" lang="en-US" sz="2000" spc="-1" strike="noStrike">
                <a:solidFill>
                  <a:srgbClr val="000000"/>
                </a:solidFill>
                <a:latin typeface="Perpetua"/>
                <a:ea typeface="Arial"/>
              </a:rPr>
              <a:t>Stage 1 &amp; 2 Pressures Sores</a:t>
            </a:r>
            <a:endParaRPr b="0" lang="en-US" sz="2000" spc="-1" strike="noStrike">
              <a:latin typeface="Arial"/>
            </a:endParaRPr>
          </a:p>
        </p:txBody>
      </p:sp>
      <p:sp>
        <p:nvSpPr>
          <p:cNvPr id="80" name="TextBox 4"/>
          <p:cNvSpPr/>
          <p:nvPr/>
        </p:nvSpPr>
        <p:spPr>
          <a:xfrm>
            <a:off x="783000" y="2055240"/>
            <a:ext cx="7308360" cy="1217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000" spc="-1" strike="noStrike">
                <a:solidFill>
                  <a:srgbClr val="000000"/>
                </a:solidFill>
                <a:latin typeface="Perpetua"/>
                <a:ea typeface="Arial"/>
              </a:rPr>
              <a:t>The following are allowed if self-managed by the resident OR administered by an Appropriately Skilled Professional, such as, a Registered Nurse:</a:t>
            </a:r>
            <a:endParaRPr b="0" lang="en-US" sz="2000" spc="-1" strike="noStrike">
              <a:latin typeface="Arial"/>
            </a:endParaRPr>
          </a:p>
          <a:p>
            <a:pPr>
              <a:lnSpc>
                <a:spcPct val="100000"/>
              </a:lnSpc>
              <a:buNone/>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1510</TotalTime>
  <Application>LibreOffice/7.2.6.2$Linux_X86_64 LibreOffice_project/20$Build-2</Application>
  <AppVersion>15.0000</AppVersion>
  <Words>1262</Words>
  <Paragraphs>141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Holly</dc:creator>
  <dc:description/>
  <dc:language>en-US</dc:language>
  <cp:lastModifiedBy/>
  <cp:lastPrinted>2020-06-30T16:49:13Z</cp:lastPrinted>
  <dcterms:modified xsi:type="dcterms:W3CDTF">2022-04-11T12:19:14Z</dcterms:modified>
  <cp:revision>93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26</vt:i4>
  </property>
</Properties>
</file>