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11.png" ContentType="image/png"/>
  <Override PartName="/ppt/media/image7.png" ContentType="image/png"/>
  <Override PartName="/ppt/media/image8.png" ContentType="image/png"/>
  <Override PartName="/ppt/media/image9.png" ContentType="image/png"/>
  <Override PartName="/ppt/media/image10.jpeg" ContentType="image/jpeg"/>
  <Override PartName="/ppt/presProps.xml" ContentType="application/vnd.openxmlformats-officedocument.presentationml.presProps+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8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2"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0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0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0"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4"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1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2"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24"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5"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6"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7"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8"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9"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8ecfe7"/>
            </a:gs>
            <a:gs pos="100000">
              <a:srgbClr val="bbdeee"/>
            </a:gs>
          </a:gsLst>
          <a:lin ang="5400000"/>
        </a:gradFill>
      </p:bgPr>
    </p:bg>
    <p:spTree>
      <p:nvGrpSpPr>
        <p:cNvPr id="1" name=""/>
        <p:cNvGrpSpPr/>
        <p:nvPr/>
      </p:nvGrpSpPr>
      <p:grpSpPr>
        <a:xfrm>
          <a:off x="0" y="0"/>
          <a:ext cx="0" cy="0"/>
          <a:chOff x="0" y="0"/>
          <a:chExt cx="0" cy="0"/>
        </a:xfrm>
      </p:grpSpPr>
      <p:sp>
        <p:nvSpPr>
          <p:cNvPr id="0" name="Google Shape;340;p48" hidden="1"/>
          <p:cNvSpPr/>
          <p:nvPr/>
        </p:nvSpPr>
        <p:spPr>
          <a:xfrm>
            <a:off x="0" y="0"/>
            <a:ext cx="9143640" cy="6857640"/>
          </a:xfrm>
          <a:prstGeom prst="rect">
            <a:avLst/>
          </a:prstGeom>
          <a:solidFill>
            <a:srgbClr val="ffffff"/>
          </a:solidFill>
          <a:ln w="0">
            <a:noFill/>
          </a:ln>
        </p:spPr>
        <p:style>
          <a:lnRef idx="0"/>
          <a:fillRef idx="0"/>
          <a:effectRef idx="0"/>
          <a:fontRef idx="minor"/>
        </p:style>
      </p:sp>
      <p:sp>
        <p:nvSpPr>
          <p:cNvPr id="1" name="Google Shape;341;p48" hidden="1"/>
          <p:cNvSpPr/>
          <p:nvPr/>
        </p:nvSpPr>
        <p:spPr>
          <a:xfrm>
            <a:off x="64080" y="69840"/>
            <a:ext cx="9012960" cy="6693120"/>
          </a:xfrm>
          <a:prstGeom prst="roundRect">
            <a:avLst>
              <a:gd name="adj" fmla="val 4929"/>
            </a:avLst>
          </a:prstGeom>
          <a:gradFill rotWithShape="0">
            <a:gsLst>
              <a:gs pos="0">
                <a:srgbClr val="8ecfe7"/>
              </a:gs>
              <a:gs pos="100000">
                <a:srgbClr val="bbdeee"/>
              </a:gs>
            </a:gsLst>
            <a:lin ang="5400000"/>
          </a:gradFill>
          <a:ln cap="sq" w="9525">
            <a:solidFill>
              <a:srgbClr val="000000"/>
            </a:solidFill>
            <a:round/>
          </a:ln>
        </p:spPr>
        <p:style>
          <a:lnRef idx="0"/>
          <a:fillRef idx="0"/>
          <a:effectRef idx="0"/>
          <a:fontRef idx="minor"/>
        </p:style>
      </p:sp>
      <p:sp>
        <p:nvSpPr>
          <p:cNvPr id="2" name="PlaceHolder 1"/>
          <p:cNvSpPr>
            <a:spLocks noGrp="1"/>
          </p:cNvSpPr>
          <p:nvPr>
            <p:ph type="title"/>
          </p:nvPr>
        </p:nvSpPr>
        <p:spPr>
          <a:xfrm>
            <a:off x="914400" y="274680"/>
            <a:ext cx="7772040" cy="1142640"/>
          </a:xfrm>
          <a:prstGeom prst="rect">
            <a:avLst/>
          </a:prstGeom>
          <a:noFill/>
          <a:ln w="0">
            <a:noFill/>
          </a:ln>
        </p:spPr>
        <p:txBody>
          <a:bodyPr lIns="96480" rIns="96480" tIns="48240" bIns="96480" anchor="b">
            <a:noAutofit/>
          </a:bodyPr>
          <a:p>
            <a:r>
              <a:rPr b="0" lang="en-US" sz="4300" spc="-1" strike="noStrike">
                <a:solidFill>
                  <a:srgbClr val="000000"/>
                </a:solidFill>
                <a:latin typeface="Arial"/>
              </a:rPr>
              <a:t>Click to edit the title text format</a:t>
            </a:r>
            <a:endParaRPr b="0" lang="en-US" sz="4300" spc="-1" strike="noStrike">
              <a:solidFill>
                <a:srgbClr val="000000"/>
              </a:solidFill>
              <a:latin typeface="Arial"/>
            </a:endParaRPr>
          </a:p>
        </p:txBody>
      </p:sp>
      <p:sp>
        <p:nvSpPr>
          <p:cNvPr id="3" name="PlaceHolder 2"/>
          <p:cNvSpPr>
            <a:spLocks noGrp="1"/>
          </p:cNvSpPr>
          <p:nvPr>
            <p:ph type="dt"/>
          </p:nvPr>
        </p:nvSpPr>
        <p:spPr>
          <a:xfrm>
            <a:off x="6172200" y="6191280"/>
            <a:ext cx="2476080" cy="47592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4" name="PlaceHolder 3"/>
          <p:cNvSpPr>
            <a:spLocks noGrp="1"/>
          </p:cNvSpPr>
          <p:nvPr>
            <p:ph type="ftr"/>
          </p:nvPr>
        </p:nvSpPr>
        <p:spPr>
          <a:xfrm>
            <a:off x="914400" y="6172200"/>
            <a:ext cx="3962160" cy="45684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5" name="PlaceHolder 4"/>
          <p:cNvSpPr>
            <a:spLocks noGrp="1"/>
          </p:cNvSpPr>
          <p:nvPr>
            <p:ph type="sldNum"/>
          </p:nvPr>
        </p:nvSpPr>
        <p:spPr>
          <a:xfrm>
            <a:off x="146160" y="6210360"/>
            <a:ext cx="456840" cy="456840"/>
          </a:xfrm>
          <a:prstGeom prst="rect">
            <a:avLst/>
          </a:prstGeom>
          <a:solidFill>
            <a:srgbClr val="2da2bf"/>
          </a:solidFill>
          <a:ln w="0">
            <a:noFill/>
          </a:ln>
        </p:spPr>
        <p:txBody>
          <a:bodyPr lIns="0" rIns="0" tIns="0" bIns="0" anchor="ctr" anchorCtr="1">
            <a:noAutofit/>
          </a:bodyPr>
          <a:p>
            <a:pPr algn="ctr">
              <a:lnSpc>
                <a:spcPct val="100000"/>
              </a:lnSpc>
              <a:buNone/>
              <a:tabLst>
                <a:tab algn="l" pos="0"/>
              </a:tabLst>
            </a:pPr>
            <a:fld id="{2DFEDF8A-B46F-4908-8223-090A7BC6A3F9}" type="slidenum">
              <a:rPr b="0" lang="en-US" sz="1500" spc="-1" strike="noStrike">
                <a:solidFill>
                  <a:srgbClr val="ffffff"/>
                </a:solidFill>
                <a:latin typeface="Source Sans Pro"/>
                <a:ea typeface="Source Sans Pro"/>
              </a:rPr>
              <a:t>&lt;number&gt;</a:t>
            </a:fld>
            <a:endParaRPr b="0" lang="en-US" sz="1500" spc="-1" strike="noStrike">
              <a:latin typeface="Times New Roman"/>
            </a:endParaRPr>
          </a:p>
        </p:txBody>
      </p:sp>
      <p:sp>
        <p:nvSpPr>
          <p:cNvPr id="6" name="PlaceHolder 5"/>
          <p:cNvSpPr>
            <a:spLocks noGrp="1"/>
          </p:cNvSpPr>
          <p:nvPr>
            <p:ph type="body"/>
          </p:nvPr>
        </p:nvSpPr>
        <p:spPr>
          <a:xfrm>
            <a:off x="914400" y="1447920"/>
            <a:ext cx="7772040" cy="4571640"/>
          </a:xfrm>
          <a:prstGeom prst="rect">
            <a:avLst/>
          </a:prstGeom>
          <a:noFill/>
          <a:ln w="0">
            <a:noFill/>
          </a:ln>
        </p:spPr>
        <p:txBody>
          <a:bodyPr lIns="96480" rIns="96480" tIns="48240" bIns="48240" anchor="t">
            <a:no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Click to edit the </a:t>
            </a:r>
            <a:r>
              <a:rPr b="0" lang="en-US" sz="2800" spc="-1" strike="noStrike">
                <a:solidFill>
                  <a:srgbClr val="000000"/>
                </a:solidFill>
                <a:latin typeface="Arial"/>
              </a:rPr>
              <a:t>outline text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800" spc="-1" strike="noStrike">
                <a:solidFill>
                  <a:srgbClr val="000000"/>
                </a:solidFill>
                <a:latin typeface="Arial"/>
              </a:rPr>
              <a:t>Third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800" spc="-1" strike="noStrike">
                <a:solidFill>
                  <a:srgbClr val="000000"/>
                </a:solidFill>
                <a:latin typeface="Arial"/>
              </a:rPr>
              <a:t>Fourth </a:t>
            </a:r>
            <a:r>
              <a:rPr b="0" lang="en-US" sz="2800" spc="-1" strike="noStrike">
                <a:solidFill>
                  <a:srgbClr val="000000"/>
                </a:solidFill>
                <a:latin typeface="Arial"/>
              </a:rPr>
              <a:t>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800" spc="-1" strike="noStrike">
                <a:solidFill>
                  <a:srgbClr val="000000"/>
                </a:solidFill>
                <a:latin typeface="Arial"/>
              </a:rPr>
              <a:t>Fifth </a:t>
            </a:r>
            <a:r>
              <a:rPr b="0" lang="en-US" sz="2800" spc="-1" strike="noStrike">
                <a:solidFill>
                  <a:srgbClr val="000000"/>
                </a:solidFill>
                <a:latin typeface="Arial"/>
              </a:rPr>
              <a:t>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800" spc="-1" strike="noStrike">
                <a:solidFill>
                  <a:srgbClr val="000000"/>
                </a:solidFill>
                <a:latin typeface="Arial"/>
              </a:rPr>
              <a:t>Sixth </a:t>
            </a:r>
            <a:r>
              <a:rPr b="0" lang="en-US" sz="2800" spc="-1" strike="noStrike">
                <a:solidFill>
                  <a:srgbClr val="000000"/>
                </a:solidFill>
                <a:latin typeface="Arial"/>
              </a:rPr>
              <a:t>Outlin</a:t>
            </a:r>
            <a:r>
              <a:rPr b="0" lang="en-US" sz="2800" spc="-1" strike="noStrike">
                <a:solidFill>
                  <a:srgbClr val="000000"/>
                </a:solidFill>
                <a:latin typeface="Arial"/>
              </a:rPr>
              <a:t>e </a:t>
            </a:r>
            <a:r>
              <a:rPr b="0" lang="en-US" sz="2800" spc="-1" strike="noStrike">
                <a:solidFill>
                  <a:srgbClr val="000000"/>
                </a:solidFill>
                <a:latin typeface="Arial"/>
              </a:rPr>
              <a:t>Level</a:t>
            </a:r>
            <a:endParaRPr b="0" lang="en-US" sz="2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800" spc="-1" strike="noStrike">
                <a:solidFill>
                  <a:srgbClr val="000000"/>
                </a:solidFill>
                <a:latin typeface="Arial"/>
              </a:rPr>
              <a:t>Se</a:t>
            </a:r>
            <a:r>
              <a:rPr b="0" lang="en-US" sz="2800" spc="-1" strike="noStrike">
                <a:solidFill>
                  <a:srgbClr val="000000"/>
                </a:solidFill>
                <a:latin typeface="Arial"/>
              </a:rPr>
              <a:t>ve</a:t>
            </a:r>
            <a:r>
              <a:rPr b="0" lang="en-US" sz="2800" spc="-1" strike="noStrike">
                <a:solidFill>
                  <a:srgbClr val="000000"/>
                </a:solidFill>
                <a:latin typeface="Arial"/>
              </a:rPr>
              <a:t>nth </a:t>
            </a:r>
            <a:r>
              <a:rPr b="0" lang="en-US" sz="2800" spc="-1" strike="noStrike">
                <a:solidFill>
                  <a:srgbClr val="000000"/>
                </a:solidFill>
                <a:latin typeface="Arial"/>
              </a:rPr>
              <a:t>Ou</a:t>
            </a:r>
            <a:r>
              <a:rPr b="0" lang="en-US" sz="2800" spc="-1" strike="noStrike">
                <a:solidFill>
                  <a:srgbClr val="000000"/>
                </a:solidFill>
                <a:latin typeface="Arial"/>
              </a:rPr>
              <a:t>tlin</a:t>
            </a:r>
            <a:r>
              <a:rPr b="0" lang="en-US" sz="2800" spc="-1" strike="noStrike">
                <a:solidFill>
                  <a:srgbClr val="000000"/>
                </a:solidFill>
                <a:latin typeface="Arial"/>
              </a:rPr>
              <a:t>e </a:t>
            </a:r>
            <a:r>
              <a:rPr b="0" lang="en-US" sz="2800" spc="-1" strike="noStrike">
                <a:solidFill>
                  <a:srgbClr val="000000"/>
                </a:solidFill>
                <a:latin typeface="Arial"/>
              </a:rPr>
              <a:t>Le</a:t>
            </a:r>
            <a:r>
              <a:rPr b="0" lang="en-US" sz="2800" spc="-1" strike="noStrike">
                <a:solidFill>
                  <a:srgbClr val="000000"/>
                </a:solidFill>
                <a:latin typeface="Arial"/>
              </a:rPr>
              <a:t>vel</a:t>
            </a:r>
            <a:endParaRPr b="0" lang="en-US" sz="2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8ecfe7"/>
            </a:gs>
            <a:gs pos="100000">
              <a:srgbClr val="bbdeee"/>
            </a:gs>
          </a:gsLst>
          <a:lin ang="5400000"/>
        </a:gradFill>
      </p:bgPr>
    </p:bg>
    <p:spTree>
      <p:nvGrpSpPr>
        <p:cNvPr id="1" name=""/>
        <p:cNvGrpSpPr/>
        <p:nvPr/>
      </p:nvGrpSpPr>
      <p:grpSpPr>
        <a:xfrm>
          <a:off x="0" y="0"/>
          <a:ext cx="0" cy="0"/>
          <a:chOff x="0" y="0"/>
          <a:chExt cx="0" cy="0"/>
        </a:xfrm>
      </p:grpSpPr>
      <p:sp>
        <p:nvSpPr>
          <p:cNvPr id="43" name="Google Shape;340;p48" hidden="1"/>
          <p:cNvSpPr/>
          <p:nvPr/>
        </p:nvSpPr>
        <p:spPr>
          <a:xfrm>
            <a:off x="0" y="0"/>
            <a:ext cx="9143640" cy="6857640"/>
          </a:xfrm>
          <a:prstGeom prst="rect">
            <a:avLst/>
          </a:prstGeom>
          <a:solidFill>
            <a:srgbClr val="ffffff"/>
          </a:solidFill>
          <a:ln w="0">
            <a:noFill/>
          </a:ln>
        </p:spPr>
        <p:style>
          <a:lnRef idx="0"/>
          <a:fillRef idx="0"/>
          <a:effectRef idx="0"/>
          <a:fontRef idx="minor"/>
        </p:style>
      </p:sp>
      <p:sp>
        <p:nvSpPr>
          <p:cNvPr id="44" name="Google Shape;341;p48" hidden="1"/>
          <p:cNvSpPr/>
          <p:nvPr/>
        </p:nvSpPr>
        <p:spPr>
          <a:xfrm>
            <a:off x="64080" y="69840"/>
            <a:ext cx="9012960" cy="6693120"/>
          </a:xfrm>
          <a:prstGeom prst="roundRect">
            <a:avLst>
              <a:gd name="adj" fmla="val 4929"/>
            </a:avLst>
          </a:prstGeom>
          <a:gradFill rotWithShape="0">
            <a:gsLst>
              <a:gs pos="0">
                <a:srgbClr val="8ecfe7"/>
              </a:gs>
              <a:gs pos="100000">
                <a:srgbClr val="bbdeee"/>
              </a:gs>
            </a:gsLst>
            <a:lin ang="5400000"/>
          </a:gradFill>
          <a:ln cap="sq" w="9525">
            <a:solidFill>
              <a:srgbClr val="000000"/>
            </a:solidFill>
            <a:round/>
          </a:ln>
        </p:spPr>
        <p:style>
          <a:lnRef idx="0"/>
          <a:fillRef idx="0"/>
          <a:effectRef idx="0"/>
          <a:fontRef idx="minor"/>
        </p:style>
      </p:sp>
      <p:sp>
        <p:nvSpPr>
          <p:cNvPr id="45" name="PlaceHolder 1"/>
          <p:cNvSpPr>
            <a:spLocks noGrp="1"/>
          </p:cNvSpPr>
          <p:nvPr>
            <p:ph type="title"/>
          </p:nvPr>
        </p:nvSpPr>
        <p:spPr>
          <a:xfrm>
            <a:off x="914400" y="274680"/>
            <a:ext cx="7772040" cy="1142640"/>
          </a:xfrm>
          <a:prstGeom prst="rect">
            <a:avLst/>
          </a:prstGeom>
          <a:noFill/>
          <a:ln w="0">
            <a:noFill/>
          </a:ln>
        </p:spPr>
        <p:txBody>
          <a:bodyPr lIns="96480" rIns="96480" tIns="48240" bIns="96480" anchor="b">
            <a:noAutofit/>
          </a:bodyPr>
          <a:p>
            <a:r>
              <a:rPr b="0" lang="en-US" sz="4300" spc="-1" strike="noStrike">
                <a:solidFill>
                  <a:srgbClr val="000000"/>
                </a:solidFill>
                <a:latin typeface="Arial"/>
              </a:rPr>
              <a:t>Click to edit the title text format</a:t>
            </a:r>
            <a:endParaRPr b="0" lang="en-US" sz="4300" spc="-1" strike="noStrike">
              <a:solidFill>
                <a:srgbClr val="000000"/>
              </a:solidFill>
              <a:latin typeface="Arial"/>
            </a:endParaRPr>
          </a:p>
        </p:txBody>
      </p:sp>
      <p:sp>
        <p:nvSpPr>
          <p:cNvPr id="46" name="PlaceHolder 2"/>
          <p:cNvSpPr>
            <a:spLocks noGrp="1"/>
          </p:cNvSpPr>
          <p:nvPr>
            <p:ph type="dt"/>
          </p:nvPr>
        </p:nvSpPr>
        <p:spPr>
          <a:xfrm>
            <a:off x="6172200" y="6191280"/>
            <a:ext cx="2476080" cy="47592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47" name="PlaceHolder 3"/>
          <p:cNvSpPr>
            <a:spLocks noGrp="1"/>
          </p:cNvSpPr>
          <p:nvPr>
            <p:ph type="ftr"/>
          </p:nvPr>
        </p:nvSpPr>
        <p:spPr>
          <a:xfrm>
            <a:off x="914400" y="6172200"/>
            <a:ext cx="3962160" cy="45684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48" name="PlaceHolder 4"/>
          <p:cNvSpPr>
            <a:spLocks noGrp="1"/>
          </p:cNvSpPr>
          <p:nvPr>
            <p:ph type="sldNum"/>
          </p:nvPr>
        </p:nvSpPr>
        <p:spPr>
          <a:xfrm>
            <a:off x="146160" y="6210360"/>
            <a:ext cx="456840" cy="456840"/>
          </a:xfrm>
          <a:prstGeom prst="rect">
            <a:avLst/>
          </a:prstGeom>
          <a:solidFill>
            <a:srgbClr val="2da2bf"/>
          </a:solidFill>
          <a:ln w="0">
            <a:noFill/>
          </a:ln>
        </p:spPr>
        <p:txBody>
          <a:bodyPr lIns="0" rIns="0" tIns="0" bIns="0" anchor="ctr" anchorCtr="1">
            <a:noAutofit/>
          </a:bodyPr>
          <a:p>
            <a:pPr algn="ctr">
              <a:lnSpc>
                <a:spcPct val="100000"/>
              </a:lnSpc>
              <a:buNone/>
              <a:tabLst>
                <a:tab algn="l" pos="0"/>
              </a:tabLst>
            </a:pPr>
            <a:fld id="{605901AB-CB0A-4925-A1FE-524ED0FA834F}" type="slidenum">
              <a:rPr b="0" lang="en-US" sz="1500" spc="-1" strike="noStrike">
                <a:solidFill>
                  <a:srgbClr val="ffffff"/>
                </a:solidFill>
                <a:latin typeface="Source Sans Pro"/>
                <a:ea typeface="Source Sans Pro"/>
              </a:rPr>
              <a:t>&lt;number&gt;</a:t>
            </a:fld>
            <a:endParaRPr b="0" lang="en-US" sz="1500" spc="-1" strike="noStrike">
              <a:latin typeface="Times New Roman"/>
            </a:endParaRPr>
          </a:p>
        </p:txBody>
      </p:sp>
      <p:sp>
        <p:nvSpPr>
          <p:cNvPr id="49" name="PlaceHolder 5"/>
          <p:cNvSpPr>
            <a:spLocks noGrp="1"/>
          </p:cNvSpPr>
          <p:nvPr>
            <p:ph type="body"/>
          </p:nvPr>
        </p:nvSpPr>
        <p:spPr>
          <a:xfrm>
            <a:off x="914400" y="1447920"/>
            <a:ext cx="3748680" cy="4571640"/>
          </a:xfrm>
          <a:prstGeom prst="rect">
            <a:avLst/>
          </a:prstGeom>
          <a:noFill/>
          <a:ln w="0">
            <a:noFill/>
          </a:ln>
        </p:spPr>
        <p:txBody>
          <a:bodyPr lIns="96480" rIns="96480" tIns="48240" bIns="48240" anchor="t">
            <a:no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Click to edit the </a:t>
            </a:r>
            <a:r>
              <a:rPr b="0" lang="en-US" sz="2800" spc="-1" strike="noStrike">
                <a:solidFill>
                  <a:srgbClr val="000000"/>
                </a:solidFill>
                <a:latin typeface="Arial"/>
              </a:rPr>
              <a:t>outline text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800" spc="-1" strike="noStrike">
                <a:solidFill>
                  <a:srgbClr val="000000"/>
                </a:solidFill>
                <a:latin typeface="Arial"/>
              </a:rPr>
              <a:t>Third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800" spc="-1" strike="noStrike">
                <a:solidFill>
                  <a:srgbClr val="000000"/>
                </a:solidFill>
                <a:latin typeface="Arial"/>
              </a:rPr>
              <a:t>Fourth </a:t>
            </a:r>
            <a:r>
              <a:rPr b="0" lang="en-US" sz="2800" spc="-1" strike="noStrike">
                <a:solidFill>
                  <a:srgbClr val="000000"/>
                </a:solidFill>
                <a:latin typeface="Arial"/>
              </a:rPr>
              <a:t>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800" spc="-1" strike="noStrike">
                <a:solidFill>
                  <a:srgbClr val="000000"/>
                </a:solidFill>
                <a:latin typeface="Arial"/>
              </a:rPr>
              <a:t>Fifth </a:t>
            </a:r>
            <a:r>
              <a:rPr b="0" lang="en-US" sz="2800" spc="-1" strike="noStrike">
                <a:solidFill>
                  <a:srgbClr val="000000"/>
                </a:solidFill>
                <a:latin typeface="Arial"/>
              </a:rPr>
              <a:t>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800" spc="-1" strike="noStrike">
                <a:solidFill>
                  <a:srgbClr val="000000"/>
                </a:solidFill>
                <a:latin typeface="Arial"/>
              </a:rPr>
              <a:t>Sixth </a:t>
            </a:r>
            <a:r>
              <a:rPr b="0" lang="en-US" sz="2800" spc="-1" strike="noStrike">
                <a:solidFill>
                  <a:srgbClr val="000000"/>
                </a:solidFill>
                <a:latin typeface="Arial"/>
              </a:rPr>
              <a:t>Outlin</a:t>
            </a:r>
            <a:r>
              <a:rPr b="0" lang="en-US" sz="2800" spc="-1" strike="noStrike">
                <a:solidFill>
                  <a:srgbClr val="000000"/>
                </a:solidFill>
                <a:latin typeface="Arial"/>
              </a:rPr>
              <a:t>e </a:t>
            </a:r>
            <a:r>
              <a:rPr b="0" lang="en-US" sz="2800" spc="-1" strike="noStrike">
                <a:solidFill>
                  <a:srgbClr val="000000"/>
                </a:solidFill>
                <a:latin typeface="Arial"/>
              </a:rPr>
              <a:t>Level</a:t>
            </a:r>
            <a:endParaRPr b="0" lang="en-US" sz="2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800" spc="-1" strike="noStrike">
                <a:solidFill>
                  <a:srgbClr val="000000"/>
                </a:solidFill>
                <a:latin typeface="Arial"/>
              </a:rPr>
              <a:t>Se</a:t>
            </a:r>
            <a:r>
              <a:rPr b="0" lang="en-US" sz="2800" spc="-1" strike="noStrike">
                <a:solidFill>
                  <a:srgbClr val="000000"/>
                </a:solidFill>
                <a:latin typeface="Arial"/>
              </a:rPr>
              <a:t>ve</a:t>
            </a:r>
            <a:r>
              <a:rPr b="0" lang="en-US" sz="2800" spc="-1" strike="noStrike">
                <a:solidFill>
                  <a:srgbClr val="000000"/>
                </a:solidFill>
                <a:latin typeface="Arial"/>
              </a:rPr>
              <a:t>nth </a:t>
            </a:r>
            <a:r>
              <a:rPr b="0" lang="en-US" sz="2800" spc="-1" strike="noStrike">
                <a:solidFill>
                  <a:srgbClr val="000000"/>
                </a:solidFill>
                <a:latin typeface="Arial"/>
              </a:rPr>
              <a:t>Ou</a:t>
            </a:r>
            <a:r>
              <a:rPr b="0" lang="en-US" sz="2800" spc="-1" strike="noStrike">
                <a:solidFill>
                  <a:srgbClr val="000000"/>
                </a:solidFill>
                <a:latin typeface="Arial"/>
              </a:rPr>
              <a:t>tlin</a:t>
            </a:r>
            <a:r>
              <a:rPr b="0" lang="en-US" sz="2800" spc="-1" strike="noStrike">
                <a:solidFill>
                  <a:srgbClr val="000000"/>
                </a:solidFill>
                <a:latin typeface="Arial"/>
              </a:rPr>
              <a:t>e </a:t>
            </a:r>
            <a:r>
              <a:rPr b="0" lang="en-US" sz="2800" spc="-1" strike="noStrike">
                <a:solidFill>
                  <a:srgbClr val="000000"/>
                </a:solidFill>
                <a:latin typeface="Arial"/>
              </a:rPr>
              <a:t>Le</a:t>
            </a:r>
            <a:r>
              <a:rPr b="0" lang="en-US" sz="2800" spc="-1" strike="noStrike">
                <a:solidFill>
                  <a:srgbClr val="000000"/>
                </a:solidFill>
                <a:latin typeface="Arial"/>
              </a:rPr>
              <a:t>vel</a:t>
            </a:r>
            <a:endParaRPr b="0" lang="en-US" sz="2800" spc="-1" strike="noStrike">
              <a:solidFill>
                <a:srgbClr val="000000"/>
              </a:solidFill>
              <a:latin typeface="Arial"/>
            </a:endParaRPr>
          </a:p>
        </p:txBody>
      </p:sp>
      <p:sp>
        <p:nvSpPr>
          <p:cNvPr id="50" name="PlaceHolder 6"/>
          <p:cNvSpPr>
            <a:spLocks noGrp="1"/>
          </p:cNvSpPr>
          <p:nvPr>
            <p:ph type="body"/>
          </p:nvPr>
        </p:nvSpPr>
        <p:spPr>
          <a:xfrm>
            <a:off x="4933800" y="1447920"/>
            <a:ext cx="3748680" cy="4571640"/>
          </a:xfrm>
          <a:prstGeom prst="rect">
            <a:avLst/>
          </a:prstGeom>
          <a:noFill/>
          <a:ln w="0">
            <a:noFill/>
          </a:ln>
        </p:spPr>
        <p:txBody>
          <a:bodyPr lIns="96480" rIns="96480" tIns="48240" bIns="48240" anchor="t">
            <a:no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800" spc="-1" strike="noStrike">
                <a:solidFill>
                  <a:srgbClr val="000000"/>
                </a:solidFill>
                <a:latin typeface="Arial"/>
              </a:rPr>
              <a:t>Third Outline Level</a:t>
            </a:r>
            <a:endParaRPr b="0" lang="en-US" sz="2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800" spc="-1" strike="noStrike">
                <a:solidFill>
                  <a:srgbClr val="000000"/>
                </a:solidFill>
                <a:latin typeface="Arial"/>
              </a:rPr>
              <a:t>Fourth Outline Level</a:t>
            </a:r>
            <a:endParaRPr b="0" lang="en-US" sz="2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800" spc="-1" strike="noStrike">
                <a:solidFill>
                  <a:srgbClr val="000000"/>
                </a:solidFill>
                <a:latin typeface="Arial"/>
              </a:rPr>
              <a:t>Fifth Outline Level</a:t>
            </a:r>
            <a:endParaRPr b="0" lang="en-US" sz="2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800" spc="-1" strike="noStrike">
                <a:solidFill>
                  <a:srgbClr val="000000"/>
                </a:solidFill>
                <a:latin typeface="Arial"/>
              </a:rPr>
              <a:t>Sixth Outline Level</a:t>
            </a:r>
            <a:endParaRPr b="0" lang="en-US" sz="2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800" spc="-1" strike="noStrike">
                <a:solidFill>
                  <a:srgbClr val="000000"/>
                </a:solidFill>
                <a:latin typeface="Arial"/>
              </a:rPr>
              <a:t>Seventh Outline Level</a:t>
            </a:r>
            <a:endParaRPr b="0" lang="en-US" sz="2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8ecfe7"/>
            </a:gs>
            <a:gs pos="100000">
              <a:srgbClr val="bbdeee"/>
            </a:gs>
          </a:gsLst>
          <a:lin ang="5400000"/>
        </a:gradFill>
      </p:bgPr>
    </p:bg>
    <p:spTree>
      <p:nvGrpSpPr>
        <p:cNvPr id="1" name=""/>
        <p:cNvGrpSpPr/>
        <p:nvPr/>
      </p:nvGrpSpPr>
      <p:grpSpPr>
        <a:xfrm>
          <a:off x="0" y="0"/>
          <a:ext cx="0" cy="0"/>
          <a:chOff x="0" y="0"/>
          <a:chExt cx="0" cy="0"/>
        </a:xfrm>
      </p:grpSpPr>
      <p:sp>
        <p:nvSpPr>
          <p:cNvPr id="87" name="Google Shape;340;p48" hidden="1"/>
          <p:cNvSpPr/>
          <p:nvPr/>
        </p:nvSpPr>
        <p:spPr>
          <a:xfrm>
            <a:off x="0" y="0"/>
            <a:ext cx="9143640" cy="6857640"/>
          </a:xfrm>
          <a:prstGeom prst="rect">
            <a:avLst/>
          </a:prstGeom>
          <a:solidFill>
            <a:srgbClr val="ffffff"/>
          </a:solidFill>
          <a:ln w="0">
            <a:noFill/>
          </a:ln>
        </p:spPr>
        <p:style>
          <a:lnRef idx="0"/>
          <a:fillRef idx="0"/>
          <a:effectRef idx="0"/>
          <a:fontRef idx="minor"/>
        </p:style>
      </p:sp>
      <p:sp>
        <p:nvSpPr>
          <p:cNvPr id="88" name="Google Shape;341;p48" hidden="1"/>
          <p:cNvSpPr/>
          <p:nvPr/>
        </p:nvSpPr>
        <p:spPr>
          <a:xfrm>
            <a:off x="64080" y="69840"/>
            <a:ext cx="9012960" cy="6693120"/>
          </a:xfrm>
          <a:prstGeom prst="roundRect">
            <a:avLst>
              <a:gd name="adj" fmla="val 4929"/>
            </a:avLst>
          </a:prstGeom>
          <a:gradFill rotWithShape="0">
            <a:gsLst>
              <a:gs pos="0">
                <a:srgbClr val="8ecfe7"/>
              </a:gs>
              <a:gs pos="100000">
                <a:srgbClr val="bbdeee"/>
              </a:gs>
            </a:gsLst>
            <a:lin ang="5400000"/>
          </a:gradFill>
          <a:ln cap="sq" w="9525">
            <a:solidFill>
              <a:srgbClr val="000000"/>
            </a:solidFill>
            <a:round/>
          </a:ln>
        </p:spPr>
        <p:style>
          <a:lnRef idx="0"/>
          <a:fillRef idx="0"/>
          <a:effectRef idx="0"/>
          <a:fontRef idx="minor"/>
        </p:style>
      </p:sp>
      <p:sp>
        <p:nvSpPr>
          <p:cNvPr id="89" name="PlaceHolder 1"/>
          <p:cNvSpPr>
            <a:spLocks noGrp="1"/>
          </p:cNvSpPr>
          <p:nvPr>
            <p:ph type="dt"/>
          </p:nvPr>
        </p:nvSpPr>
        <p:spPr>
          <a:xfrm>
            <a:off x="6172200" y="6191280"/>
            <a:ext cx="2476080" cy="47592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90" name="PlaceHolder 2"/>
          <p:cNvSpPr>
            <a:spLocks noGrp="1"/>
          </p:cNvSpPr>
          <p:nvPr>
            <p:ph type="ftr"/>
          </p:nvPr>
        </p:nvSpPr>
        <p:spPr>
          <a:xfrm>
            <a:off x="914400" y="6172200"/>
            <a:ext cx="3962160" cy="456840"/>
          </a:xfrm>
          <a:prstGeom prst="rect">
            <a:avLst/>
          </a:prstGeom>
          <a:noFill/>
          <a:ln w="0">
            <a:noFill/>
          </a:ln>
        </p:spPr>
        <p:txBody>
          <a:bodyPr lIns="96480" rIns="96480" tIns="48240" bIns="48240" anchor="ctr">
            <a:noAutofit/>
          </a:bodyPr>
          <a:p>
            <a:endParaRPr b="0" lang="en-US" sz="2400" spc="-1" strike="noStrike">
              <a:latin typeface="Times New Roman"/>
            </a:endParaRPr>
          </a:p>
        </p:txBody>
      </p:sp>
      <p:sp>
        <p:nvSpPr>
          <p:cNvPr id="91" name="PlaceHolder 3"/>
          <p:cNvSpPr>
            <a:spLocks noGrp="1"/>
          </p:cNvSpPr>
          <p:nvPr>
            <p:ph type="sldNum"/>
          </p:nvPr>
        </p:nvSpPr>
        <p:spPr>
          <a:xfrm>
            <a:off x="146160" y="6210360"/>
            <a:ext cx="456840" cy="456840"/>
          </a:xfrm>
          <a:prstGeom prst="rect">
            <a:avLst/>
          </a:prstGeom>
          <a:solidFill>
            <a:srgbClr val="2da2bf"/>
          </a:solidFill>
          <a:ln w="0">
            <a:noFill/>
          </a:ln>
        </p:spPr>
        <p:txBody>
          <a:bodyPr lIns="0" rIns="0" tIns="0" bIns="0" anchor="ctr" anchorCtr="1">
            <a:noAutofit/>
          </a:bodyPr>
          <a:p>
            <a:pPr algn="ctr">
              <a:lnSpc>
                <a:spcPct val="100000"/>
              </a:lnSpc>
              <a:buNone/>
              <a:tabLst>
                <a:tab algn="l" pos="0"/>
              </a:tabLst>
            </a:pPr>
            <a:fld id="{DA4133F9-FD97-4CB9-8EB6-A3903B9B7734}" type="slidenum">
              <a:rPr b="0" lang="en-US" sz="1500" spc="-1" strike="noStrike">
                <a:solidFill>
                  <a:srgbClr val="ffffff"/>
                </a:solidFill>
                <a:latin typeface="Source Sans Pro"/>
                <a:ea typeface="Source Sans Pro"/>
              </a:rPr>
              <a:t>&lt;number&gt;</a:t>
            </a:fld>
            <a:endParaRPr b="0" lang="en-US" sz="1500" spc="-1" strike="noStrike">
              <a:latin typeface="Times New Roman"/>
            </a:endParaRPr>
          </a:p>
        </p:txBody>
      </p:sp>
      <p:sp>
        <p:nvSpPr>
          <p:cNvPr id="92"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en-US" sz="1400" spc="-1" strike="noStrike">
                <a:solidFill>
                  <a:srgbClr val="000000"/>
                </a:solidFill>
                <a:latin typeface="Arial"/>
              </a:rPr>
              <a:t>Click to edit the title text format</a:t>
            </a:r>
            <a:endParaRPr b="0" lang="en-US" sz="1400" spc="-1" strike="noStrike">
              <a:solidFill>
                <a:srgbClr val="000000"/>
              </a:solidFill>
              <a:latin typeface="Arial"/>
            </a:endParaRPr>
          </a:p>
        </p:txBody>
      </p:sp>
      <p:sp>
        <p:nvSpPr>
          <p:cNvPr id="93"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6.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jpeg"/><Relationship Id="rId3" Type="http://schemas.openxmlformats.org/officeDocument/2006/relationships/slideLayout" Target="../slideLayouts/slideLayout16.xml"/>
</Relationships>
</file>

<file path=ppt/slides/_rels/slide9.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0" name="Google Shape;438;p60" descr=""/>
          <p:cNvPicPr/>
          <p:nvPr/>
        </p:nvPicPr>
        <p:blipFill>
          <a:blip r:embed="rId1"/>
          <a:stretch/>
        </p:blipFill>
        <p:spPr>
          <a:xfrm>
            <a:off x="1782720" y="606960"/>
            <a:ext cx="5585400" cy="804600"/>
          </a:xfrm>
          <a:prstGeom prst="rect">
            <a:avLst/>
          </a:prstGeom>
          <a:ln w="0">
            <a:noFill/>
          </a:ln>
        </p:spPr>
      </p:pic>
      <p:sp>
        <p:nvSpPr>
          <p:cNvPr id="131" name="Google Shape;436;p60"/>
          <p:cNvSpPr/>
          <p:nvPr/>
        </p:nvSpPr>
        <p:spPr>
          <a:xfrm>
            <a:off x="3600" y="1918080"/>
            <a:ext cx="9143640" cy="705600"/>
          </a:xfrm>
          <a:prstGeom prst="rect">
            <a:avLst/>
          </a:prstGeom>
          <a:solidFill>
            <a:schemeClr val="accent1"/>
          </a:solidFill>
          <a:ln w="0">
            <a:noFill/>
          </a:ln>
        </p:spPr>
        <p:style>
          <a:lnRef idx="0"/>
          <a:fillRef idx="0"/>
          <a:effectRef idx="0"/>
          <a:fontRef idx="minor"/>
        </p:style>
        <p:txBody>
          <a:bodyPr anchor="t">
            <a:noAutofit/>
          </a:bodyPr>
          <a:p>
            <a:pPr algn="ctr">
              <a:lnSpc>
                <a:spcPct val="100000"/>
              </a:lnSpc>
              <a:buNone/>
              <a:tabLst>
                <a:tab algn="l" pos="0"/>
              </a:tabLst>
            </a:pPr>
            <a:r>
              <a:rPr b="0" lang="en-US" sz="3600" spc="-1" strike="noStrike">
                <a:solidFill>
                  <a:srgbClr val="ffffff"/>
                </a:solidFill>
                <a:latin typeface="Perpetua"/>
                <a:ea typeface="Questrial"/>
              </a:rPr>
              <a:t>How We Can Help You</a:t>
            </a:r>
            <a:endParaRPr b="0" lang="en-US" sz="3600" spc="-1" strike="noStrike">
              <a:latin typeface="Arial"/>
            </a:endParaRPr>
          </a:p>
        </p:txBody>
      </p:sp>
      <p:sp>
        <p:nvSpPr>
          <p:cNvPr id="132" name="PlaceHolder 1"/>
          <p:cNvSpPr>
            <a:spLocks noGrp="1"/>
          </p:cNvSpPr>
          <p:nvPr>
            <p:ph/>
          </p:nvPr>
        </p:nvSpPr>
        <p:spPr>
          <a:xfrm>
            <a:off x="914400" y="3231000"/>
            <a:ext cx="7772040" cy="2788560"/>
          </a:xfrm>
          <a:prstGeom prst="rect">
            <a:avLst/>
          </a:prstGeom>
          <a:noFill/>
          <a:ln w="0">
            <a:noFill/>
          </a:ln>
        </p:spPr>
        <p:txBody>
          <a:bodyPr lIns="96480" rIns="96480" tIns="48240" bIns="48240" anchor="t">
            <a:noAutofit/>
          </a:bodyPr>
          <a:p>
            <a:pPr marL="131400" algn="ctr">
              <a:lnSpc>
                <a:spcPct val="100000"/>
              </a:lnSpc>
              <a:spcBef>
                <a:spcPts val="612"/>
              </a:spcBef>
              <a:buNone/>
              <a:tabLst>
                <a:tab algn="l" pos="0"/>
              </a:tabLst>
            </a:pPr>
            <a:r>
              <a:rPr b="0" lang="en-US" sz="2800" spc="-1" strike="noStrike">
                <a:solidFill>
                  <a:srgbClr val="000000"/>
                </a:solidFill>
                <a:latin typeface="Perpetua"/>
                <a:ea typeface="Libre Baskerville"/>
              </a:rPr>
              <a:t>The purpose of this In-Service is to inform you of exactly how Care Placement can benefit you and your patients. </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3" name="Google Shape;438;p60" descr=""/>
          <p:cNvPicPr/>
          <p:nvPr/>
        </p:nvPicPr>
        <p:blipFill>
          <a:blip r:embed="rId1"/>
          <a:stretch/>
        </p:blipFill>
        <p:spPr>
          <a:xfrm>
            <a:off x="6096960" y="199440"/>
            <a:ext cx="2730600" cy="415440"/>
          </a:xfrm>
          <a:prstGeom prst="rect">
            <a:avLst/>
          </a:prstGeom>
          <a:ln w="0">
            <a:noFill/>
          </a:ln>
        </p:spPr>
      </p:pic>
      <p:sp>
        <p:nvSpPr>
          <p:cNvPr id="134" name="PlaceHolder 1"/>
          <p:cNvSpPr>
            <a:spLocks noGrp="1"/>
          </p:cNvSpPr>
          <p:nvPr>
            <p:ph type="title"/>
          </p:nvPr>
        </p:nvSpPr>
        <p:spPr>
          <a:xfrm>
            <a:off x="158040" y="1058400"/>
            <a:ext cx="8841600" cy="990360"/>
          </a:xfrm>
          <a:prstGeom prst="rect">
            <a:avLst/>
          </a:prstGeom>
          <a:solidFill>
            <a:srgbClr val="2da2bf"/>
          </a:solidFill>
          <a:ln w="0">
            <a:noFill/>
          </a:ln>
        </p:spPr>
        <p:txBody>
          <a:bodyPr anchor="ctr">
            <a:noAutofit/>
          </a:bodyPr>
          <a:p>
            <a:pPr algn="ctr">
              <a:lnSpc>
                <a:spcPct val="100000"/>
              </a:lnSpc>
              <a:buNone/>
              <a:tabLst>
                <a:tab algn="l" pos="0"/>
              </a:tabLst>
            </a:pPr>
            <a:r>
              <a:rPr b="0" lang="en-US" sz="4300" spc="-1" strike="noStrike">
                <a:solidFill>
                  <a:srgbClr val="ffffff"/>
                </a:solidFill>
                <a:latin typeface="Perpetua"/>
                <a:ea typeface="Source Sans Pro"/>
              </a:rPr>
              <a:t>Our Role</a:t>
            </a:r>
            <a:endParaRPr b="0" lang="en-US" sz="4300" spc="-1" strike="noStrike">
              <a:solidFill>
                <a:srgbClr val="000000"/>
              </a:solidFill>
              <a:latin typeface="Arial"/>
            </a:endParaRPr>
          </a:p>
        </p:txBody>
      </p:sp>
      <p:sp>
        <p:nvSpPr>
          <p:cNvPr id="135" name="Google Shape;453;p62"/>
          <p:cNvSpPr/>
          <p:nvPr/>
        </p:nvSpPr>
        <p:spPr>
          <a:xfrm>
            <a:off x="839520" y="2246040"/>
            <a:ext cx="7543440" cy="4122720"/>
          </a:xfrm>
          <a:prstGeom prst="rect">
            <a:avLst/>
          </a:prstGeom>
          <a:noFill/>
          <a:ln w="0">
            <a:noFill/>
          </a:ln>
        </p:spPr>
        <p:style>
          <a:lnRef idx="0"/>
          <a:fillRef idx="0"/>
          <a:effectRef idx="0"/>
          <a:fontRef idx="minor"/>
        </p:style>
        <p:txBody>
          <a:bodyPr anchor="t">
            <a:noAutofit/>
          </a:bodyPr>
          <a:p>
            <a:pPr>
              <a:lnSpc>
                <a:spcPct val="100000"/>
              </a:lnSpc>
              <a:buNone/>
            </a:pPr>
            <a:r>
              <a:rPr b="0" lang="en-US" sz="2400" spc="-1" strike="noStrike">
                <a:solidFill>
                  <a:srgbClr val="000000"/>
                </a:solidFill>
                <a:latin typeface="Perpetua"/>
                <a:ea typeface="Questrial"/>
              </a:rPr>
              <a:t>Care Placement will…</a:t>
            </a:r>
            <a:endParaRPr b="0" lang="en-US" sz="24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Do a full assessment of Patient’s social, financial and care needs</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Explain funding - Medi-Cal/Medicare, VA Aid &amp; Attendance, ALWP, PACE, etc.</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Explain options and provide elder care resources </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Provide a list of 3-5, pre-qualified, licensed Residential Care Facilities for the Elderly (RCFE)</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Guide the family through the process of choosing an RCFE</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Coordinate with Patient / Family and RCFE Administrators</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Confirm and review required documentation</a:t>
            </a:r>
            <a:endParaRPr b="0" lang="en-US" sz="1800" spc="-1" strike="noStrike">
              <a:latin typeface="Arial"/>
            </a:endParaRPr>
          </a:p>
          <a:p>
            <a:pPr lvl="1" marL="709560" indent="-343080">
              <a:lnSpc>
                <a:spcPct val="100000"/>
              </a:lnSpc>
              <a:spcBef>
                <a:spcPts val="550"/>
              </a:spcBef>
              <a:buClr>
                <a:srgbClr val="3891a7"/>
              </a:buClr>
              <a:buFont typeface="Arial"/>
              <a:buChar char="•"/>
            </a:pPr>
            <a:r>
              <a:rPr b="0" lang="en-US" sz="1800" spc="-1" strike="noStrike">
                <a:solidFill>
                  <a:srgbClr val="000000"/>
                </a:solidFill>
                <a:latin typeface="Perpetua"/>
                <a:ea typeface="Questrial"/>
              </a:rPr>
              <a:t>Follow through after placement to ensure quality of care</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6" name="Google Shape;438;p60" descr=""/>
          <p:cNvPicPr/>
          <p:nvPr/>
        </p:nvPicPr>
        <p:blipFill>
          <a:blip r:embed="rId1"/>
          <a:stretch/>
        </p:blipFill>
        <p:spPr>
          <a:xfrm>
            <a:off x="6096960" y="199440"/>
            <a:ext cx="2730600" cy="415440"/>
          </a:xfrm>
          <a:prstGeom prst="rect">
            <a:avLst/>
          </a:prstGeom>
          <a:ln w="0">
            <a:noFill/>
          </a:ln>
        </p:spPr>
      </p:pic>
      <p:sp>
        <p:nvSpPr>
          <p:cNvPr id="137" name="PlaceHolder 1"/>
          <p:cNvSpPr>
            <a:spLocks noGrp="1"/>
          </p:cNvSpPr>
          <p:nvPr>
            <p:ph type="title"/>
          </p:nvPr>
        </p:nvSpPr>
        <p:spPr>
          <a:xfrm>
            <a:off x="172440" y="1060560"/>
            <a:ext cx="8841600" cy="990360"/>
          </a:xfrm>
          <a:prstGeom prst="rect">
            <a:avLst/>
          </a:prstGeom>
          <a:solidFill>
            <a:srgbClr val="2da2bf"/>
          </a:solidFill>
          <a:ln w="0">
            <a:noFill/>
          </a:ln>
        </p:spPr>
        <p:txBody>
          <a:bodyPr anchor="ctr">
            <a:noAutofit/>
          </a:bodyPr>
          <a:p>
            <a:pPr algn="ctr">
              <a:lnSpc>
                <a:spcPct val="100000"/>
              </a:lnSpc>
              <a:buNone/>
              <a:tabLst>
                <a:tab algn="l" pos="0"/>
              </a:tabLst>
            </a:pPr>
            <a:r>
              <a:rPr b="0" lang="en-US" sz="4300" spc="-1" strike="noStrike">
                <a:solidFill>
                  <a:srgbClr val="ffffff"/>
                </a:solidFill>
                <a:latin typeface="Perpetua"/>
                <a:ea typeface="Source Sans Pro"/>
              </a:rPr>
              <a:t>We Know The Providers</a:t>
            </a:r>
            <a:endParaRPr b="0" lang="en-US" sz="4300" spc="-1" strike="noStrike">
              <a:solidFill>
                <a:srgbClr val="000000"/>
              </a:solidFill>
              <a:latin typeface="Arial"/>
            </a:endParaRPr>
          </a:p>
        </p:txBody>
      </p:sp>
      <p:sp>
        <p:nvSpPr>
          <p:cNvPr id="138" name="Google Shape;446;p61"/>
          <p:cNvSpPr/>
          <p:nvPr/>
        </p:nvSpPr>
        <p:spPr>
          <a:xfrm>
            <a:off x="806400" y="2184480"/>
            <a:ext cx="7772040" cy="4137480"/>
          </a:xfrm>
          <a:prstGeom prst="rect">
            <a:avLst/>
          </a:prstGeom>
          <a:noFill/>
          <a:ln w="0">
            <a:noFill/>
          </a:ln>
        </p:spPr>
        <p:style>
          <a:lnRef idx="0"/>
          <a:fillRef idx="0"/>
          <a:effectRef idx="0"/>
          <a:fontRef idx="minor"/>
        </p:style>
        <p:txBody>
          <a:bodyPr anchor="t">
            <a:noAutofit/>
          </a:bodyPr>
          <a:p>
            <a:pPr marL="349200" indent="-343080">
              <a:lnSpc>
                <a:spcPct val="100000"/>
              </a:lnSpc>
              <a:spcBef>
                <a:spcPts val="700"/>
              </a:spcBef>
              <a:buClr>
                <a:srgbClr val="227a8f"/>
              </a:buClr>
              <a:buFont typeface="Arial"/>
              <a:buChar char="•"/>
            </a:pPr>
            <a:r>
              <a:rPr b="0" lang="en-US" sz="2400" spc="-1" strike="noStrike">
                <a:solidFill>
                  <a:srgbClr val="000000"/>
                </a:solidFill>
                <a:latin typeface="Perpetua"/>
                <a:ea typeface="Questrial"/>
              </a:rPr>
              <a:t>We visit the homes and communities, sample the food and rate them internally</a:t>
            </a:r>
            <a:endParaRPr b="0" lang="en-US" sz="2400" spc="-1" strike="noStrike">
              <a:latin typeface="Arial"/>
            </a:endParaRPr>
          </a:p>
          <a:p>
            <a:pPr marL="349200" indent="-343080">
              <a:lnSpc>
                <a:spcPct val="100000"/>
              </a:lnSpc>
              <a:spcBef>
                <a:spcPts val="700"/>
              </a:spcBef>
              <a:buClr>
                <a:srgbClr val="227a8f"/>
              </a:buClr>
              <a:buFont typeface="Arial"/>
              <a:buChar char="•"/>
            </a:pPr>
            <a:r>
              <a:rPr b="0" lang="en-US" sz="2400" spc="-1" strike="noStrike">
                <a:solidFill>
                  <a:srgbClr val="000000"/>
                </a:solidFill>
                <a:latin typeface="Perpetua"/>
                <a:ea typeface="Questrial"/>
              </a:rPr>
              <a:t>We closely track feedback from over 1,700 clients</a:t>
            </a:r>
            <a:endParaRPr b="0" lang="en-US" sz="2400" spc="-1" strike="noStrike">
              <a:latin typeface="Arial"/>
            </a:endParaRPr>
          </a:p>
          <a:p>
            <a:pPr marL="355680" indent="-343080">
              <a:lnSpc>
                <a:spcPct val="100000"/>
              </a:lnSpc>
              <a:spcBef>
                <a:spcPts val="700"/>
              </a:spcBef>
              <a:buClr>
                <a:srgbClr val="227a8f"/>
              </a:buClr>
              <a:buFont typeface="Arial"/>
              <a:buChar char="•"/>
            </a:pPr>
            <a:r>
              <a:rPr b="0" lang="en-US" sz="2400" spc="-1" strike="noStrike">
                <a:solidFill>
                  <a:srgbClr val="000000"/>
                </a:solidFill>
                <a:latin typeface="Perpetua"/>
                <a:ea typeface="Arial"/>
              </a:rPr>
              <a:t>Close monitoring of the state licensing page for citations </a:t>
            </a:r>
            <a:endParaRPr b="0" lang="en-US" sz="2400" spc="-1" strike="noStrike">
              <a:latin typeface="Arial"/>
            </a:endParaRPr>
          </a:p>
          <a:p>
            <a:pPr lvl="3" marL="864000" indent="-216000">
              <a:lnSpc>
                <a:spcPct val="100000"/>
              </a:lnSpc>
              <a:spcBef>
                <a:spcPts val="700"/>
              </a:spcBef>
              <a:buClr>
                <a:srgbClr val="000000"/>
              </a:buClr>
              <a:buSzPct val="45000"/>
              <a:buFont typeface="Wingdings" charset="2"/>
              <a:buChar char=""/>
            </a:pPr>
            <a:r>
              <a:rPr b="0" lang="en-US" sz="2000" spc="-1" strike="noStrike">
                <a:solidFill>
                  <a:srgbClr val="000000"/>
                </a:solidFill>
                <a:latin typeface="Perpetua"/>
                <a:ea typeface="Arial"/>
              </a:rPr>
              <a:t>Homes with records of poor care or neglect are not referred to</a:t>
            </a:r>
            <a:endParaRPr b="0" lang="en-US" sz="2000" spc="-1" strike="noStrike">
              <a:latin typeface="Arial"/>
            </a:endParaRPr>
          </a:p>
          <a:p>
            <a:pPr marL="355680" indent="-343080">
              <a:lnSpc>
                <a:spcPct val="100000"/>
              </a:lnSpc>
              <a:spcBef>
                <a:spcPts val="700"/>
              </a:spcBef>
              <a:buClr>
                <a:srgbClr val="227a8f"/>
              </a:buClr>
              <a:buFont typeface="Arial"/>
              <a:buChar char="•"/>
            </a:pPr>
            <a:r>
              <a:rPr b="0" lang="en-US" sz="2400" spc="-1" strike="noStrike">
                <a:solidFill>
                  <a:srgbClr val="000000"/>
                </a:solidFill>
                <a:latin typeface="Perpetua"/>
                <a:ea typeface="Arial"/>
              </a:rPr>
              <a:t>All staff are certified RCFE administrators </a:t>
            </a:r>
            <a:endParaRPr b="0" lang="en-US" sz="2400" spc="-1" strike="noStrike">
              <a:latin typeface="Arial"/>
            </a:endParaRPr>
          </a:p>
          <a:p>
            <a:pPr marL="355680" indent="-343080">
              <a:lnSpc>
                <a:spcPct val="100000"/>
              </a:lnSpc>
              <a:spcBef>
                <a:spcPts val="700"/>
              </a:spcBef>
              <a:buClr>
                <a:srgbClr val="227a8f"/>
              </a:buClr>
              <a:buFont typeface="Arial"/>
              <a:buChar char="•"/>
            </a:pPr>
            <a:r>
              <a:rPr b="0" lang="en-US" sz="2400" spc="-1" strike="noStrike">
                <a:solidFill>
                  <a:srgbClr val="000000"/>
                </a:solidFill>
                <a:latin typeface="Perpetua"/>
                <a:ea typeface="Arial"/>
              </a:rPr>
              <a:t>Largest Local Referral Agency</a:t>
            </a:r>
            <a:endParaRPr b="0" lang="en-US" sz="2400" spc="-1" strike="noStrike">
              <a:latin typeface="Arial"/>
            </a:endParaRPr>
          </a:p>
          <a:p>
            <a:pPr lvl="3" marL="864000" indent="-216000">
              <a:lnSpc>
                <a:spcPct val="100000"/>
              </a:lnSpc>
              <a:spcBef>
                <a:spcPts val="700"/>
              </a:spcBef>
              <a:buClr>
                <a:srgbClr val="000000"/>
              </a:buClr>
              <a:buSzPct val="45000"/>
              <a:buFont typeface="Wingdings" charset="2"/>
              <a:buChar char=""/>
            </a:pPr>
            <a:r>
              <a:rPr b="0" lang="en-US" sz="2000" spc="-1" strike="noStrike">
                <a:solidFill>
                  <a:srgbClr val="000000"/>
                </a:solidFill>
                <a:latin typeface="Perpetua"/>
                <a:ea typeface="Questrial"/>
              </a:rPr>
              <a:t>Assisted approximately 30,000 families since 2000</a:t>
            </a:r>
            <a:endParaRPr b="0" lang="en-US" sz="2000" spc="-1" strike="noStrike">
              <a:latin typeface="Arial"/>
            </a:endParaRPr>
          </a:p>
          <a:p>
            <a:pPr marL="384840">
              <a:lnSpc>
                <a:spcPct val="100000"/>
              </a:lnSpc>
              <a:spcBef>
                <a:spcPts val="550"/>
              </a:spcBef>
              <a:buNone/>
            </a:pP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9" name="Google Shape;438;p60" descr=""/>
          <p:cNvPicPr/>
          <p:nvPr/>
        </p:nvPicPr>
        <p:blipFill>
          <a:blip r:embed="rId1"/>
          <a:stretch/>
        </p:blipFill>
        <p:spPr>
          <a:xfrm>
            <a:off x="6096960" y="199440"/>
            <a:ext cx="2730600" cy="415440"/>
          </a:xfrm>
          <a:prstGeom prst="rect">
            <a:avLst/>
          </a:prstGeom>
          <a:ln w="0">
            <a:noFill/>
          </a:ln>
        </p:spPr>
      </p:pic>
      <p:sp>
        <p:nvSpPr>
          <p:cNvPr id="140" name="PlaceHolder 1"/>
          <p:cNvSpPr>
            <a:spLocks noGrp="1"/>
          </p:cNvSpPr>
          <p:nvPr>
            <p:ph type="title"/>
          </p:nvPr>
        </p:nvSpPr>
        <p:spPr>
          <a:xfrm>
            <a:off x="157320" y="1060560"/>
            <a:ext cx="8841600" cy="990360"/>
          </a:xfrm>
          <a:prstGeom prst="rect">
            <a:avLst/>
          </a:prstGeom>
          <a:solidFill>
            <a:srgbClr val="2da2bf"/>
          </a:solidFill>
          <a:ln w="0">
            <a:noFill/>
          </a:ln>
        </p:spPr>
        <p:txBody>
          <a:bodyPr anchor="ctr">
            <a:noAutofit/>
          </a:bodyPr>
          <a:p>
            <a:pPr algn="ctr">
              <a:lnSpc>
                <a:spcPct val="100000"/>
              </a:lnSpc>
              <a:buNone/>
              <a:tabLst>
                <a:tab algn="l" pos="0"/>
              </a:tabLst>
            </a:pPr>
            <a:r>
              <a:rPr b="0" lang="en-US" sz="4300" spc="-1" strike="noStrike">
                <a:solidFill>
                  <a:srgbClr val="ffffff"/>
                </a:solidFill>
                <a:latin typeface="Perpetua"/>
                <a:ea typeface="Source Sans Pro"/>
              </a:rPr>
              <a:t>Less Hospital Readmissions</a:t>
            </a:r>
            <a:endParaRPr b="0" lang="en-US" sz="4300" spc="-1" strike="noStrike">
              <a:solidFill>
                <a:srgbClr val="000000"/>
              </a:solidFill>
              <a:latin typeface="Arial"/>
            </a:endParaRPr>
          </a:p>
        </p:txBody>
      </p:sp>
      <p:sp>
        <p:nvSpPr>
          <p:cNvPr id="141" name="Google Shape;446;p61"/>
          <p:cNvSpPr/>
          <p:nvPr/>
        </p:nvSpPr>
        <p:spPr>
          <a:xfrm>
            <a:off x="806400" y="3154680"/>
            <a:ext cx="7772040" cy="3464640"/>
          </a:xfrm>
          <a:prstGeom prst="rect">
            <a:avLst/>
          </a:prstGeom>
          <a:noFill/>
          <a:ln w="0">
            <a:noFill/>
          </a:ln>
        </p:spPr>
        <p:style>
          <a:lnRef idx="0"/>
          <a:fillRef idx="0"/>
          <a:effectRef idx="0"/>
          <a:fontRef idx="minor"/>
        </p:style>
        <p:txBody>
          <a:bodyPr anchor="t">
            <a:noAutofit/>
          </a:bodyPr>
          <a:p>
            <a:pPr marL="12600" algn="ctr">
              <a:lnSpc>
                <a:spcPct val="100000"/>
              </a:lnSpc>
              <a:buNone/>
            </a:pPr>
            <a:r>
              <a:rPr b="0" lang="en-US" sz="2800" spc="-1" strike="noStrike">
                <a:solidFill>
                  <a:srgbClr val="000000"/>
                </a:solidFill>
                <a:latin typeface="Perpetua"/>
                <a:ea typeface="Arial"/>
              </a:rPr>
              <a:t>Placement into care homes that are qualified to provide the necessary level of care for each patient means fewer hospital readmissions.</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2" name="Google Shape;438;p60" descr=""/>
          <p:cNvPicPr/>
          <p:nvPr/>
        </p:nvPicPr>
        <p:blipFill>
          <a:blip r:embed="rId1"/>
          <a:stretch/>
        </p:blipFill>
        <p:spPr>
          <a:xfrm>
            <a:off x="6096960" y="199440"/>
            <a:ext cx="2730600" cy="415440"/>
          </a:xfrm>
          <a:prstGeom prst="rect">
            <a:avLst/>
          </a:prstGeom>
          <a:ln w="0">
            <a:noFill/>
          </a:ln>
        </p:spPr>
      </p:pic>
      <p:sp>
        <p:nvSpPr>
          <p:cNvPr id="143" name="PlaceHolder 1"/>
          <p:cNvSpPr>
            <a:spLocks noGrp="1"/>
          </p:cNvSpPr>
          <p:nvPr>
            <p:ph type="title"/>
          </p:nvPr>
        </p:nvSpPr>
        <p:spPr>
          <a:xfrm>
            <a:off x="149760" y="1060560"/>
            <a:ext cx="8841600" cy="990360"/>
          </a:xfrm>
          <a:prstGeom prst="rect">
            <a:avLst/>
          </a:prstGeom>
          <a:solidFill>
            <a:srgbClr val="2da2bf"/>
          </a:solidFill>
          <a:ln w="0">
            <a:noFill/>
          </a:ln>
        </p:spPr>
        <p:txBody>
          <a:bodyPr anchor="ctr">
            <a:noAutofit/>
          </a:bodyPr>
          <a:p>
            <a:pPr algn="ctr">
              <a:lnSpc>
                <a:spcPct val="100000"/>
              </a:lnSpc>
              <a:buNone/>
              <a:tabLst>
                <a:tab algn="l" pos="0"/>
              </a:tabLst>
            </a:pPr>
            <a:r>
              <a:rPr b="0" lang="en-US" sz="4300" spc="-1" strike="noStrike">
                <a:solidFill>
                  <a:srgbClr val="ffffff"/>
                </a:solidFill>
                <a:latin typeface="Perpetua"/>
                <a:ea typeface="Source Sans Pro"/>
              </a:rPr>
              <a:t>Immediate Discharge</a:t>
            </a:r>
            <a:endParaRPr b="0" lang="en-US" sz="4300" spc="-1" strike="noStrike">
              <a:solidFill>
                <a:srgbClr val="000000"/>
              </a:solidFill>
              <a:latin typeface="Arial"/>
            </a:endParaRPr>
          </a:p>
        </p:txBody>
      </p:sp>
      <p:sp>
        <p:nvSpPr>
          <p:cNvPr id="144" name="Google Shape;446;p61"/>
          <p:cNvSpPr/>
          <p:nvPr/>
        </p:nvSpPr>
        <p:spPr>
          <a:xfrm>
            <a:off x="806400" y="2570760"/>
            <a:ext cx="7772040" cy="3962160"/>
          </a:xfrm>
          <a:prstGeom prst="rect">
            <a:avLst/>
          </a:prstGeom>
          <a:noFill/>
          <a:ln w="0">
            <a:noFill/>
          </a:ln>
        </p:spPr>
        <p:style>
          <a:lnRef idx="0"/>
          <a:fillRef idx="0"/>
          <a:effectRef idx="0"/>
          <a:fontRef idx="minor"/>
        </p:style>
        <p:txBody>
          <a:bodyPr anchor="t">
            <a:noAutofit/>
          </a:bodyPr>
          <a:p>
            <a:pPr marL="469800" indent="-457200">
              <a:lnSpc>
                <a:spcPct val="100000"/>
              </a:lnSpc>
              <a:buClr>
                <a:srgbClr val="227a8f"/>
              </a:buClr>
              <a:buFont typeface="Arial"/>
              <a:buChar char="•"/>
            </a:pPr>
            <a:r>
              <a:rPr b="0" lang="en-US" sz="2400" spc="-1" strike="noStrike">
                <a:solidFill>
                  <a:srgbClr val="000000"/>
                </a:solidFill>
                <a:latin typeface="Perpetua"/>
                <a:ea typeface="Questrial"/>
              </a:rPr>
              <a:t>Able to assist with discharge into appropriate care homes in a matter of hours </a:t>
            </a:r>
            <a:endParaRPr b="0" lang="en-US" sz="2400" spc="-1" strike="noStrike">
              <a:latin typeface="Arial"/>
            </a:endParaRPr>
          </a:p>
          <a:p>
            <a:pPr marL="469800" indent="-457200">
              <a:lnSpc>
                <a:spcPct val="100000"/>
              </a:lnSpc>
              <a:buClr>
                <a:srgbClr val="227a8f"/>
              </a:buClr>
              <a:buFont typeface="Arial"/>
              <a:buChar char="•"/>
            </a:pPr>
            <a:r>
              <a:rPr b="0" lang="en-US" sz="2400" spc="-1" strike="noStrike">
                <a:solidFill>
                  <a:srgbClr val="000000"/>
                </a:solidFill>
                <a:latin typeface="Perpetua"/>
                <a:ea typeface="Questrial"/>
              </a:rPr>
              <a:t>Staff on call nights and weekends to help whenever needed </a:t>
            </a:r>
            <a:endParaRPr b="0" lang="en-US" sz="2400" spc="-1" strike="noStrike">
              <a:latin typeface="Arial"/>
            </a:endParaRPr>
          </a:p>
          <a:p>
            <a:pPr marL="469800" indent="-457200">
              <a:lnSpc>
                <a:spcPct val="100000"/>
              </a:lnSpc>
              <a:buClr>
                <a:srgbClr val="227a8f"/>
              </a:buClr>
              <a:buFont typeface="Arial"/>
              <a:buChar char="•"/>
            </a:pPr>
            <a:r>
              <a:rPr b="0" lang="en-US" sz="2400" spc="-1" strike="noStrike">
                <a:solidFill>
                  <a:srgbClr val="000000"/>
                </a:solidFill>
                <a:latin typeface="Perpetua"/>
                <a:ea typeface="Arial"/>
              </a:rPr>
              <a:t>We keep in constant contact with the care home, and family, to ensure a smooth transition </a:t>
            </a:r>
            <a:endParaRPr b="0" lang="en-US" sz="2400" spc="-1" strike="noStrike">
              <a:latin typeface="Arial"/>
            </a:endParaRPr>
          </a:p>
          <a:p>
            <a:pPr marL="469800" indent="-457200">
              <a:lnSpc>
                <a:spcPct val="100000"/>
              </a:lnSpc>
              <a:buClr>
                <a:srgbClr val="227a8f"/>
              </a:buClr>
              <a:buFont typeface="Arial"/>
              <a:buChar char="•"/>
            </a:pPr>
            <a:r>
              <a:rPr b="0" lang="en-US" sz="2400" spc="-1" strike="noStrike">
                <a:solidFill>
                  <a:srgbClr val="000000"/>
                </a:solidFill>
                <a:latin typeface="Perpetua"/>
                <a:ea typeface="Arial"/>
              </a:rPr>
              <a:t>We follow up with the family within two days after placement to ensure quality of care</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5" name="Google Shape;438;p60" descr=""/>
          <p:cNvPicPr/>
          <p:nvPr/>
        </p:nvPicPr>
        <p:blipFill>
          <a:blip r:embed="rId1"/>
          <a:stretch/>
        </p:blipFill>
        <p:spPr>
          <a:xfrm>
            <a:off x="6096960" y="199440"/>
            <a:ext cx="2730600" cy="415440"/>
          </a:xfrm>
          <a:prstGeom prst="rect">
            <a:avLst/>
          </a:prstGeom>
          <a:ln w="0">
            <a:noFill/>
          </a:ln>
        </p:spPr>
      </p:pic>
      <p:sp>
        <p:nvSpPr>
          <p:cNvPr id="146" name="PlaceHolder 1"/>
          <p:cNvSpPr>
            <a:spLocks noGrp="1"/>
          </p:cNvSpPr>
          <p:nvPr>
            <p:ph type="title"/>
          </p:nvPr>
        </p:nvSpPr>
        <p:spPr>
          <a:xfrm>
            <a:off x="158040" y="1060560"/>
            <a:ext cx="8841600" cy="990360"/>
          </a:xfrm>
          <a:prstGeom prst="rect">
            <a:avLst/>
          </a:prstGeom>
          <a:solidFill>
            <a:srgbClr val="2da2bf"/>
          </a:solidFill>
          <a:ln w="0">
            <a:noFill/>
          </a:ln>
        </p:spPr>
        <p:txBody>
          <a:bodyPr anchor="ctr">
            <a:noAutofit/>
          </a:bodyPr>
          <a:p>
            <a:pPr algn="ctr">
              <a:lnSpc>
                <a:spcPct val="100000"/>
              </a:lnSpc>
              <a:buNone/>
              <a:tabLst>
                <a:tab algn="l" pos="0"/>
              </a:tabLst>
            </a:pPr>
            <a:r>
              <a:rPr b="0" lang="en-US" sz="4300" spc="-1" strike="noStrike">
                <a:solidFill>
                  <a:srgbClr val="ffffff"/>
                </a:solidFill>
                <a:latin typeface="Perpetua"/>
                <a:ea typeface="Source Sans Pro"/>
              </a:rPr>
              <a:t>Mobile Database App</a:t>
            </a:r>
            <a:endParaRPr b="0" lang="en-US" sz="4300" spc="-1" strike="noStrike">
              <a:solidFill>
                <a:srgbClr val="000000"/>
              </a:solidFill>
              <a:latin typeface="Arial"/>
            </a:endParaRPr>
          </a:p>
        </p:txBody>
      </p:sp>
      <p:sp>
        <p:nvSpPr>
          <p:cNvPr id="147" name="Google Shape;461;p63"/>
          <p:cNvSpPr/>
          <p:nvPr/>
        </p:nvSpPr>
        <p:spPr>
          <a:xfrm>
            <a:off x="906120" y="2409480"/>
            <a:ext cx="7543440" cy="4242600"/>
          </a:xfrm>
          <a:prstGeom prst="rect">
            <a:avLst/>
          </a:prstGeom>
          <a:noFill/>
          <a:ln w="0">
            <a:noFill/>
          </a:ln>
        </p:spPr>
        <p:style>
          <a:lnRef idx="0"/>
          <a:fillRef idx="0"/>
          <a:effectRef idx="0"/>
          <a:fontRef idx="minor"/>
        </p:style>
        <p:txBody>
          <a:bodyPr anchor="t">
            <a:noAutofit/>
          </a:bodyPr>
          <a:p>
            <a:pPr marL="368640">
              <a:lnSpc>
                <a:spcPct val="100000"/>
              </a:lnSpc>
              <a:spcBef>
                <a:spcPts val="550"/>
              </a:spcBef>
              <a:buNone/>
            </a:pPr>
            <a:r>
              <a:rPr b="0" lang="en-US" sz="2400" spc="-1" strike="noStrike">
                <a:solidFill>
                  <a:srgbClr val="000000"/>
                </a:solidFill>
                <a:latin typeface="Perpetua"/>
                <a:ea typeface="Questrial"/>
              </a:rPr>
              <a:t>Dedicated Database of all Patients</a:t>
            </a:r>
            <a:endParaRPr b="0" lang="en-US" sz="2400" spc="-1" strike="noStrike">
              <a:latin typeface="Arial"/>
            </a:endParaRPr>
          </a:p>
          <a:p>
            <a:pPr lvl="1" marL="711360" indent="-343080">
              <a:lnSpc>
                <a:spcPct val="100000"/>
              </a:lnSpc>
              <a:spcBef>
                <a:spcPts val="550"/>
              </a:spcBef>
              <a:buClr>
                <a:srgbClr val="3891a7"/>
              </a:buClr>
              <a:buFont typeface="Arial"/>
              <a:buChar char="•"/>
            </a:pPr>
            <a:r>
              <a:rPr b="0" lang="en-US" sz="2000" spc="-1" strike="noStrike">
                <a:solidFill>
                  <a:srgbClr val="000000"/>
                </a:solidFill>
                <a:latin typeface="Perpetua"/>
                <a:ea typeface="Questrial"/>
              </a:rPr>
              <a:t>Stores all patient history, referral options provided, every contact with the family, and current status</a:t>
            </a:r>
            <a:endParaRPr b="0" lang="en-US" sz="2000" spc="-1" strike="noStrike">
              <a:latin typeface="Arial"/>
            </a:endParaRPr>
          </a:p>
          <a:p>
            <a:pPr>
              <a:lnSpc>
                <a:spcPct val="100000"/>
              </a:lnSpc>
              <a:spcBef>
                <a:spcPts val="499"/>
              </a:spcBef>
              <a:buNone/>
            </a:pPr>
            <a:endParaRPr b="0" lang="en-US" sz="2000" spc="-1" strike="noStrike">
              <a:latin typeface="Arial"/>
            </a:endParaRPr>
          </a:p>
          <a:p>
            <a:pPr>
              <a:lnSpc>
                <a:spcPct val="100000"/>
              </a:lnSpc>
              <a:spcBef>
                <a:spcPts val="499"/>
              </a:spcBef>
              <a:buNone/>
            </a:pPr>
            <a:r>
              <a:rPr b="1" lang="en-US" sz="2400" spc="-1" strike="noStrike">
                <a:solidFill>
                  <a:srgbClr val="000000"/>
                </a:solidFill>
                <a:latin typeface="Perpetua"/>
                <a:ea typeface="Questrial"/>
              </a:rPr>
              <a:t>     </a:t>
            </a:r>
            <a:r>
              <a:rPr b="0" lang="en-US" sz="2400" spc="-1" strike="noStrike">
                <a:solidFill>
                  <a:srgbClr val="000000"/>
                </a:solidFill>
                <a:latin typeface="Perpetua"/>
                <a:ea typeface="Questrial"/>
              </a:rPr>
              <a:t>Care Placement Mobile App</a:t>
            </a:r>
            <a:endParaRPr b="0" lang="en-US" sz="2400" spc="-1" strike="noStrike">
              <a:latin typeface="Arial"/>
            </a:endParaRPr>
          </a:p>
          <a:p>
            <a:pPr lvl="1" marL="711360" indent="-343080">
              <a:lnSpc>
                <a:spcPct val="100000"/>
              </a:lnSpc>
              <a:spcBef>
                <a:spcPts val="550"/>
              </a:spcBef>
              <a:buClr>
                <a:srgbClr val="3891a7"/>
              </a:buClr>
              <a:buFont typeface="Arial"/>
              <a:buChar char="•"/>
            </a:pPr>
            <a:r>
              <a:rPr b="0" lang="en-US" sz="2000" spc="-1" strike="noStrike">
                <a:solidFill>
                  <a:srgbClr val="000000"/>
                </a:solidFill>
                <a:latin typeface="Perpetua"/>
                <a:ea typeface="Questrial"/>
              </a:rPr>
              <a:t>At the patient’s bedside, we are able to help families locate care homes in their preferred area. The app has pictures of each RCFE as well as notes from our personal visits, and family testimonials</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287280" y="503280"/>
            <a:ext cx="3702960" cy="738360"/>
          </a:xfrm>
          <a:prstGeom prst="rect">
            <a:avLst/>
          </a:prstGeom>
          <a:noFill/>
          <a:ln w="0">
            <a:noFill/>
          </a:ln>
        </p:spPr>
        <p:txBody>
          <a:bodyPr lIns="96480" rIns="96480" tIns="48240" bIns="96480" anchor="b">
            <a:noAutofit/>
          </a:bodyPr>
          <a:p>
            <a:pPr algn="ctr">
              <a:lnSpc>
                <a:spcPct val="100000"/>
              </a:lnSpc>
              <a:spcBef>
                <a:spcPts val="2401"/>
              </a:spcBef>
              <a:buNone/>
            </a:pPr>
            <a:r>
              <a:rPr b="1" lang="en-US" sz="2400" spc="-1" strike="noStrike" u="sng">
                <a:solidFill>
                  <a:srgbClr val="073763"/>
                </a:solidFill>
                <a:uFillTx/>
                <a:latin typeface="Perpetua"/>
                <a:ea typeface="Arial Black"/>
              </a:rPr>
              <a:t>San Diego RCFEs</a:t>
            </a:r>
            <a:endParaRPr b="0" lang="en-US" sz="2400" spc="-1" strike="noStrike">
              <a:solidFill>
                <a:srgbClr val="000000"/>
              </a:solidFill>
              <a:latin typeface="Arial"/>
            </a:endParaRPr>
          </a:p>
        </p:txBody>
      </p:sp>
      <p:sp>
        <p:nvSpPr>
          <p:cNvPr id="149" name="PlaceHolder 2"/>
          <p:cNvSpPr>
            <a:spLocks noGrp="1"/>
          </p:cNvSpPr>
          <p:nvPr>
            <p:ph/>
          </p:nvPr>
        </p:nvSpPr>
        <p:spPr>
          <a:xfrm>
            <a:off x="4933800" y="1447920"/>
            <a:ext cx="3748680" cy="4571640"/>
          </a:xfrm>
          <a:prstGeom prst="rect">
            <a:avLst/>
          </a:prstGeom>
          <a:noFill/>
          <a:ln w="0">
            <a:noFill/>
          </a:ln>
        </p:spPr>
        <p:txBody>
          <a:bodyPr lIns="96480" rIns="96480" tIns="48240" bIns="48240" anchor="t">
            <a:noAutofit/>
          </a:bodyPr>
          <a:p>
            <a:endParaRPr b="0" lang="en-US" sz="1400" spc="-1" strike="noStrike">
              <a:solidFill>
                <a:srgbClr val="000000"/>
              </a:solidFill>
              <a:latin typeface="Arial"/>
            </a:endParaRPr>
          </a:p>
        </p:txBody>
      </p:sp>
      <p:sp>
        <p:nvSpPr>
          <p:cNvPr id="150" name="PlaceHolder 3"/>
          <p:cNvSpPr>
            <a:spLocks noGrp="1"/>
          </p:cNvSpPr>
          <p:nvPr>
            <p:ph/>
          </p:nvPr>
        </p:nvSpPr>
        <p:spPr>
          <a:xfrm>
            <a:off x="188280" y="1455480"/>
            <a:ext cx="3748680" cy="5089680"/>
          </a:xfrm>
          <a:prstGeom prst="rect">
            <a:avLst/>
          </a:prstGeom>
          <a:noFill/>
          <a:ln w="0">
            <a:noFill/>
          </a:ln>
        </p:spPr>
        <p:txBody>
          <a:bodyPr anchor="ctr">
            <a:noAutofit/>
          </a:bodyPr>
          <a:p>
            <a:pPr algn="ctr">
              <a:lnSpc>
                <a:spcPct val="100000"/>
              </a:lnSpc>
              <a:buNone/>
              <a:tabLst>
                <a:tab algn="l" pos="0"/>
              </a:tabLst>
            </a:pPr>
            <a:r>
              <a:rPr b="1" lang="en-US" sz="2400" spc="-1" strike="noStrike">
                <a:solidFill>
                  <a:srgbClr val="073763"/>
                </a:solidFill>
                <a:latin typeface="Perpetua"/>
                <a:ea typeface="Questrial"/>
              </a:rPr>
              <a:t>19,610</a:t>
            </a:r>
            <a:r>
              <a:rPr b="0" lang="en-US" sz="2400" spc="-1" strike="noStrike">
                <a:solidFill>
                  <a:srgbClr val="000000"/>
                </a:solidFill>
                <a:latin typeface="Perpetua"/>
                <a:ea typeface="Questrial"/>
              </a:rPr>
              <a:t> RCFE beds in </a:t>
            </a:r>
            <a:r>
              <a:rPr b="1" lang="en-US" sz="2400" spc="-1" strike="noStrike">
                <a:solidFill>
                  <a:srgbClr val="073763"/>
                </a:solidFill>
                <a:latin typeface="Perpetua"/>
                <a:ea typeface="Questrial"/>
              </a:rPr>
              <a:t>588</a:t>
            </a:r>
            <a:r>
              <a:rPr b="0" lang="en-US" sz="2400" spc="-1" strike="noStrike">
                <a:solidFill>
                  <a:srgbClr val="d19049"/>
                </a:solidFill>
                <a:latin typeface="Perpetua"/>
                <a:ea typeface="Questrial"/>
              </a:rPr>
              <a:t> </a:t>
            </a:r>
            <a:r>
              <a:rPr b="0" lang="en-US" sz="2400" spc="-1" strike="noStrike">
                <a:solidFill>
                  <a:srgbClr val="000000"/>
                </a:solidFill>
                <a:latin typeface="Perpetua"/>
                <a:ea typeface="Questrial"/>
              </a:rPr>
              <a:t>facilities</a:t>
            </a:r>
            <a:endParaRPr b="0" lang="en-US" sz="2400" spc="-1" strike="noStrike">
              <a:solidFill>
                <a:srgbClr val="000000"/>
              </a:solidFill>
              <a:latin typeface="Arial"/>
            </a:endParaRPr>
          </a:p>
          <a:p>
            <a:pPr algn="ctr">
              <a:lnSpc>
                <a:spcPct val="100000"/>
              </a:lnSpc>
              <a:spcBef>
                <a:spcPts val="1199"/>
              </a:spcBef>
              <a:buNone/>
              <a:tabLst>
                <a:tab algn="l" pos="0"/>
              </a:tabLst>
            </a:pPr>
            <a:r>
              <a:rPr b="0" lang="en-US" sz="1600" spc="-1" strike="noStrike">
                <a:solidFill>
                  <a:srgbClr val="3f3f3f"/>
                </a:solidFill>
                <a:latin typeface="Perpetua"/>
                <a:ea typeface="Questrial"/>
              </a:rPr>
              <a:t>12,511 Assisted Living beds (119)</a:t>
            </a:r>
            <a:endParaRPr b="0" lang="en-US" sz="1600" spc="-1" strike="noStrike">
              <a:solidFill>
                <a:srgbClr val="000000"/>
              </a:solidFill>
              <a:latin typeface="Arial"/>
            </a:endParaRPr>
          </a:p>
          <a:p>
            <a:pPr algn="ctr">
              <a:lnSpc>
                <a:spcPct val="100000"/>
              </a:lnSpc>
              <a:buNone/>
              <a:tabLst>
                <a:tab algn="l" pos="0"/>
              </a:tabLst>
            </a:pPr>
            <a:r>
              <a:rPr b="0" lang="en-US" sz="1600" spc="-1" strike="noStrike">
                <a:solidFill>
                  <a:srgbClr val="3f3f3f"/>
                </a:solidFill>
                <a:latin typeface="Perpetua"/>
                <a:ea typeface="Questrial"/>
              </a:rPr>
              <a:t>2,834 Board &amp; Care beds (458)</a:t>
            </a:r>
            <a:endParaRPr b="0" lang="en-US" sz="1600" spc="-1" strike="noStrike">
              <a:solidFill>
                <a:srgbClr val="000000"/>
              </a:solidFill>
              <a:latin typeface="Arial"/>
            </a:endParaRPr>
          </a:p>
          <a:p>
            <a:pPr algn="ctr">
              <a:lnSpc>
                <a:spcPct val="100000"/>
              </a:lnSpc>
              <a:spcBef>
                <a:spcPts val="1199"/>
              </a:spcBef>
              <a:buNone/>
              <a:tabLst>
                <a:tab algn="l" pos="0"/>
              </a:tabLst>
            </a:pPr>
            <a:r>
              <a:rPr b="1" lang="en-US" sz="2000" spc="-1" strike="noStrike">
                <a:solidFill>
                  <a:srgbClr val="0070c0"/>
                </a:solidFill>
                <a:latin typeface="Perpetua"/>
                <a:ea typeface="Questrial"/>
              </a:rPr>
              <a:t>1,195</a:t>
            </a:r>
            <a:r>
              <a:rPr b="1" lang="en-US" sz="2000" spc="-1" strike="noStrike">
                <a:solidFill>
                  <a:srgbClr val="e36c09"/>
                </a:solidFill>
                <a:latin typeface="Perpetua"/>
                <a:ea typeface="Questrial"/>
              </a:rPr>
              <a:t> </a:t>
            </a:r>
            <a:r>
              <a:rPr b="0" lang="en-US" sz="1600" spc="-1" strike="noStrike">
                <a:solidFill>
                  <a:srgbClr val="000000"/>
                </a:solidFill>
                <a:latin typeface="Perpetua"/>
                <a:ea typeface="Questrial"/>
              </a:rPr>
              <a:t>beds in </a:t>
            </a:r>
            <a:r>
              <a:rPr b="1" lang="en-US" sz="2000" spc="-1" strike="noStrike">
                <a:solidFill>
                  <a:srgbClr val="0070c0"/>
                </a:solidFill>
                <a:latin typeface="Perpetua"/>
                <a:ea typeface="Questrial"/>
              </a:rPr>
              <a:t>21 RCFEs Pending Licensure</a:t>
            </a:r>
            <a:endParaRPr b="0" lang="en-US" sz="2000" spc="-1" strike="noStrike">
              <a:solidFill>
                <a:srgbClr val="000000"/>
              </a:solidFill>
              <a:latin typeface="Arial"/>
            </a:endParaRPr>
          </a:p>
          <a:p>
            <a:pPr algn="ctr">
              <a:lnSpc>
                <a:spcPct val="100000"/>
              </a:lnSpc>
              <a:spcBef>
                <a:spcPts val="1199"/>
              </a:spcBef>
              <a:buNone/>
              <a:tabLst>
                <a:tab algn="l" pos="0"/>
              </a:tabLst>
            </a:pPr>
            <a:r>
              <a:rPr b="1" lang="en-US" sz="2000" spc="-1" strike="noStrike">
                <a:solidFill>
                  <a:srgbClr val="a8422a"/>
                </a:solidFill>
                <a:latin typeface="Perpetua"/>
                <a:ea typeface="Questrial"/>
              </a:rPr>
              <a:t>5,505</a:t>
            </a:r>
            <a:r>
              <a:rPr b="0" lang="en-US" sz="2000" spc="-1" strike="noStrike">
                <a:solidFill>
                  <a:srgbClr val="000000"/>
                </a:solidFill>
                <a:latin typeface="Perpetua"/>
                <a:ea typeface="Questrial"/>
              </a:rPr>
              <a:t> </a:t>
            </a:r>
            <a:r>
              <a:rPr b="1" lang="en-US" sz="2000" spc="-1" strike="noStrike">
                <a:solidFill>
                  <a:srgbClr val="a8422a"/>
                </a:solidFill>
                <a:latin typeface="Perpetua"/>
                <a:ea typeface="Questrial"/>
              </a:rPr>
              <a:t>Alzheimer's/MC</a:t>
            </a:r>
            <a:r>
              <a:rPr b="0" lang="en-US" sz="2000" spc="-1" strike="noStrike">
                <a:solidFill>
                  <a:srgbClr val="000000"/>
                </a:solidFill>
                <a:latin typeface="Perpetua"/>
                <a:ea typeface="Questrial"/>
              </a:rPr>
              <a:t> beds in </a:t>
            </a:r>
            <a:r>
              <a:rPr b="1" lang="en-US" sz="2000" spc="-1" strike="noStrike">
                <a:solidFill>
                  <a:srgbClr val="a8422a"/>
                </a:solidFill>
                <a:latin typeface="Perpetua"/>
                <a:ea typeface="Questrial"/>
              </a:rPr>
              <a:t>57</a:t>
            </a:r>
            <a:r>
              <a:rPr b="0" lang="en-US" sz="2000" spc="-1" strike="noStrike">
                <a:solidFill>
                  <a:srgbClr val="000000"/>
                </a:solidFill>
                <a:latin typeface="Perpetua"/>
                <a:ea typeface="Questrial"/>
              </a:rPr>
              <a:t> facilities</a:t>
            </a:r>
            <a:endParaRPr b="0" lang="en-US" sz="2000" spc="-1" strike="noStrike">
              <a:solidFill>
                <a:srgbClr val="000000"/>
              </a:solidFill>
              <a:latin typeface="Arial"/>
            </a:endParaRPr>
          </a:p>
          <a:p>
            <a:pPr algn="ctr">
              <a:lnSpc>
                <a:spcPct val="100000"/>
              </a:lnSpc>
              <a:spcBef>
                <a:spcPts val="1199"/>
              </a:spcBef>
              <a:buNone/>
              <a:tabLst>
                <a:tab algn="l" pos="0"/>
              </a:tabLst>
            </a:pPr>
            <a:r>
              <a:rPr b="1" lang="en-US" sz="2000" spc="-1" strike="noStrike">
                <a:solidFill>
                  <a:srgbClr val="00b050"/>
                </a:solidFill>
                <a:latin typeface="Perpetua"/>
                <a:ea typeface="Questrial"/>
              </a:rPr>
              <a:t>399</a:t>
            </a:r>
            <a:r>
              <a:rPr b="0" lang="en-US" sz="2000" spc="-1" strike="noStrike">
                <a:solidFill>
                  <a:srgbClr val="3f3f3f"/>
                </a:solidFill>
                <a:latin typeface="Perpetua"/>
                <a:ea typeface="Questrial"/>
              </a:rPr>
              <a:t> </a:t>
            </a:r>
            <a:r>
              <a:rPr b="0" lang="en-US" sz="2000" spc="-1" strike="noStrike">
                <a:solidFill>
                  <a:srgbClr val="000000"/>
                </a:solidFill>
                <a:latin typeface="Perpetua"/>
                <a:ea typeface="Questrial"/>
              </a:rPr>
              <a:t>RCFEs have </a:t>
            </a:r>
            <a:r>
              <a:rPr b="1" lang="en-US" sz="2000" spc="-1" strike="noStrike">
                <a:solidFill>
                  <a:srgbClr val="00b050"/>
                </a:solidFill>
                <a:latin typeface="Perpetua"/>
                <a:ea typeface="Questrial"/>
              </a:rPr>
              <a:t>Hospice</a:t>
            </a:r>
            <a:r>
              <a:rPr b="0" lang="en-US" sz="2000" spc="-1" strike="noStrike">
                <a:solidFill>
                  <a:srgbClr val="00b050"/>
                </a:solidFill>
                <a:latin typeface="Perpetua"/>
                <a:ea typeface="Questrial"/>
              </a:rPr>
              <a:t> </a:t>
            </a:r>
            <a:r>
              <a:rPr b="0" lang="en-US" sz="2000" spc="-1" strike="noStrike">
                <a:solidFill>
                  <a:srgbClr val="000000"/>
                </a:solidFill>
                <a:latin typeface="Perpetua"/>
                <a:ea typeface="Questrial"/>
              </a:rPr>
              <a:t>Waivers </a:t>
            </a:r>
            <a:r>
              <a:rPr b="1" lang="en-US" sz="2000" spc="-1" strike="noStrike">
                <a:solidFill>
                  <a:srgbClr val="00b050"/>
                </a:solidFill>
                <a:latin typeface="Perpetua"/>
                <a:ea typeface="Questrial"/>
              </a:rPr>
              <a:t>(59%)</a:t>
            </a:r>
            <a:endParaRPr b="0" lang="en-US" sz="2000" spc="-1" strike="noStrike">
              <a:solidFill>
                <a:srgbClr val="000000"/>
              </a:solidFill>
              <a:latin typeface="Arial"/>
            </a:endParaRPr>
          </a:p>
          <a:p>
            <a:pPr algn="ctr">
              <a:lnSpc>
                <a:spcPct val="100000"/>
              </a:lnSpc>
              <a:spcBef>
                <a:spcPts val="1199"/>
              </a:spcBef>
              <a:buNone/>
              <a:tabLst>
                <a:tab algn="l" pos="0"/>
              </a:tabLst>
            </a:pPr>
            <a:r>
              <a:rPr b="0" lang="en-US" sz="1800" spc="-1" strike="noStrike">
                <a:solidFill>
                  <a:srgbClr val="3f3f3f"/>
                </a:solidFill>
                <a:latin typeface="Perpetua"/>
                <a:ea typeface="Questrial"/>
              </a:rPr>
              <a:t>Avg. Hospice Rate = $120</a:t>
            </a:r>
            <a:endParaRPr b="0" lang="en-US" sz="1800" spc="-1" strike="noStrike">
              <a:solidFill>
                <a:srgbClr val="000000"/>
              </a:solidFill>
              <a:latin typeface="Arial"/>
            </a:endParaRPr>
          </a:p>
          <a:p>
            <a:pPr algn="ctr">
              <a:lnSpc>
                <a:spcPct val="100000"/>
              </a:lnSpc>
              <a:spcBef>
                <a:spcPts val="1199"/>
              </a:spcBef>
              <a:buNone/>
              <a:tabLst>
                <a:tab algn="l" pos="0"/>
              </a:tabLst>
            </a:pPr>
            <a:r>
              <a:rPr b="0" lang="en-US" sz="1200" spc="-1" strike="noStrike">
                <a:solidFill>
                  <a:srgbClr val="3f3f3f"/>
                </a:solidFill>
                <a:latin typeface="Perpetua"/>
                <a:ea typeface="Questrial"/>
              </a:rPr>
              <a:t>(as of 1/1/19)</a:t>
            </a:r>
            <a:endParaRPr b="0" lang="en-US" sz="1200" spc="-1" strike="noStrike">
              <a:solidFill>
                <a:srgbClr val="000000"/>
              </a:solidFill>
              <a:latin typeface="Arial"/>
            </a:endParaRPr>
          </a:p>
        </p:txBody>
      </p:sp>
      <p:pic>
        <p:nvPicPr>
          <p:cNvPr id="151" name="Picture 5" descr=""/>
          <p:cNvPicPr/>
          <p:nvPr/>
        </p:nvPicPr>
        <p:blipFill>
          <a:blip r:embed="rId1"/>
          <a:stretch/>
        </p:blipFill>
        <p:spPr>
          <a:xfrm>
            <a:off x="3990600" y="945000"/>
            <a:ext cx="4956840" cy="5752080"/>
          </a:xfrm>
          <a:prstGeom prst="rect">
            <a:avLst/>
          </a:prstGeom>
          <a:ln w="0">
            <a:noFill/>
          </a:ln>
        </p:spPr>
      </p:pic>
      <p:pic>
        <p:nvPicPr>
          <p:cNvPr id="152" name="Google Shape;438;p60" descr=""/>
          <p:cNvPicPr/>
          <p:nvPr/>
        </p:nvPicPr>
        <p:blipFill>
          <a:blip r:embed="rId2"/>
          <a:stretch/>
        </p:blipFill>
        <p:spPr>
          <a:xfrm>
            <a:off x="6096960" y="199440"/>
            <a:ext cx="2730600" cy="41544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p:nvPr>
        </p:nvSpPr>
        <p:spPr>
          <a:xfrm>
            <a:off x="325800" y="1422720"/>
            <a:ext cx="3748680" cy="5038560"/>
          </a:xfrm>
          <a:prstGeom prst="rect">
            <a:avLst/>
          </a:prstGeom>
          <a:noFill/>
          <a:ln w="0">
            <a:noFill/>
          </a:ln>
        </p:spPr>
        <p:txBody>
          <a:bodyPr lIns="96480" rIns="96480" tIns="48240" bIns="48240" anchor="t">
            <a:noAutofit/>
          </a:bodyPr>
          <a:p>
            <a:pPr algn="ctr">
              <a:lnSpc>
                <a:spcPct val="80000"/>
              </a:lnSpc>
              <a:buNone/>
              <a:tabLst>
                <a:tab algn="l" pos="0"/>
              </a:tabLst>
            </a:pPr>
            <a:r>
              <a:rPr b="1" lang="en-US" sz="2120" spc="-1" strike="noStrike">
                <a:solidFill>
                  <a:srgbClr val="1c314e"/>
                </a:solidFill>
                <a:latin typeface="Perpetua"/>
                <a:ea typeface="Questrial"/>
              </a:rPr>
              <a:t>20,447</a:t>
            </a:r>
            <a:r>
              <a:rPr b="0" lang="en-US" sz="2120" spc="-1" strike="noStrike">
                <a:solidFill>
                  <a:srgbClr val="000000"/>
                </a:solidFill>
                <a:latin typeface="Perpetua"/>
                <a:ea typeface="Questrial"/>
              </a:rPr>
              <a:t> RCFE beds in </a:t>
            </a:r>
            <a:r>
              <a:rPr b="1" lang="en-US" sz="2120" spc="-1" strike="noStrike">
                <a:solidFill>
                  <a:srgbClr val="1c314e"/>
                </a:solidFill>
                <a:latin typeface="Perpetua"/>
                <a:ea typeface="Questrial"/>
              </a:rPr>
              <a:t>947</a:t>
            </a:r>
            <a:r>
              <a:rPr b="1" lang="en-US" sz="2120" spc="-1" strike="noStrike">
                <a:solidFill>
                  <a:srgbClr val="e46c0a"/>
                </a:solidFill>
                <a:latin typeface="Perpetua"/>
                <a:ea typeface="Questrial"/>
              </a:rPr>
              <a:t>   </a:t>
            </a:r>
            <a:r>
              <a:rPr b="1" lang="en-US" sz="2120" spc="-1" strike="noStrike">
                <a:solidFill>
                  <a:srgbClr val="e46c0a"/>
                </a:solidFill>
                <a:latin typeface="Perpetua"/>
                <a:ea typeface="Questrial"/>
              </a:rPr>
              <a:t>	</a:t>
            </a:r>
            <a:r>
              <a:rPr b="1" lang="en-US" sz="2120" spc="-1" strike="noStrike">
                <a:solidFill>
                  <a:srgbClr val="e46c0a"/>
                </a:solidFill>
                <a:latin typeface="Perpetua"/>
                <a:ea typeface="Questrial"/>
              </a:rPr>
              <a:t>    </a:t>
            </a:r>
            <a:r>
              <a:rPr b="0" lang="en-US" sz="2120" spc="-1" strike="noStrike">
                <a:solidFill>
                  <a:srgbClr val="000000"/>
                </a:solidFill>
                <a:latin typeface="Perpetua"/>
                <a:ea typeface="Questrial"/>
              </a:rPr>
              <a:t>facilities</a:t>
            </a:r>
            <a:endParaRPr b="0" lang="en-US" sz="2120" spc="-1" strike="noStrike">
              <a:solidFill>
                <a:srgbClr val="000000"/>
              </a:solidFill>
              <a:latin typeface="Arial"/>
            </a:endParaRPr>
          </a:p>
          <a:p>
            <a:pPr>
              <a:lnSpc>
                <a:spcPct val="80000"/>
              </a:lnSpc>
              <a:buNone/>
              <a:tabLst>
                <a:tab algn="l" pos="0"/>
              </a:tabLst>
            </a:pPr>
            <a:endParaRPr b="0" lang="en-US" sz="2120" spc="-1" strike="noStrike">
              <a:solidFill>
                <a:srgbClr val="000000"/>
              </a:solidFill>
              <a:latin typeface="Arial"/>
            </a:endParaRPr>
          </a:p>
          <a:p>
            <a:pPr algn="ctr">
              <a:lnSpc>
                <a:spcPct val="80000"/>
              </a:lnSpc>
              <a:spcBef>
                <a:spcPts val="351"/>
              </a:spcBef>
              <a:buNone/>
              <a:tabLst>
                <a:tab algn="l" pos="0"/>
              </a:tabLst>
            </a:pPr>
            <a:r>
              <a:rPr b="0" lang="en-US" sz="1660" spc="-1" strike="noStrike">
                <a:solidFill>
                  <a:srgbClr val="3f3f3f"/>
                </a:solidFill>
                <a:latin typeface="Perpetua"/>
                <a:ea typeface="Questrial"/>
              </a:rPr>
              <a:t>12,076 Assisted Living beds (95)</a:t>
            </a:r>
            <a:endParaRPr b="0" lang="en-US" sz="1660" spc="-1" strike="noStrike">
              <a:solidFill>
                <a:srgbClr val="000000"/>
              </a:solidFill>
              <a:latin typeface="Arial"/>
            </a:endParaRPr>
          </a:p>
          <a:p>
            <a:pPr algn="ctr">
              <a:lnSpc>
                <a:spcPct val="80000"/>
              </a:lnSpc>
              <a:spcBef>
                <a:spcPts val="351"/>
              </a:spcBef>
              <a:buNone/>
              <a:tabLst>
                <a:tab algn="l" pos="0"/>
              </a:tabLst>
            </a:pPr>
            <a:r>
              <a:rPr b="0" lang="en-US" sz="1660" spc="-1" strike="noStrike">
                <a:solidFill>
                  <a:srgbClr val="3f3f3f"/>
                </a:solidFill>
                <a:latin typeface="Perpetua"/>
                <a:ea typeface="Questrial"/>
              </a:rPr>
              <a:t>5,031 Board &amp; Care beds (841)</a:t>
            </a:r>
            <a:endParaRPr b="0" lang="en-US" sz="1660" spc="-1" strike="noStrike">
              <a:solidFill>
                <a:srgbClr val="000000"/>
              </a:solidFill>
              <a:latin typeface="Arial"/>
            </a:endParaRPr>
          </a:p>
          <a:p>
            <a:pPr algn="ctr">
              <a:lnSpc>
                <a:spcPct val="80000"/>
              </a:lnSpc>
              <a:spcBef>
                <a:spcPts val="332"/>
              </a:spcBef>
              <a:buNone/>
              <a:tabLst>
                <a:tab algn="l" pos="0"/>
              </a:tabLst>
            </a:pPr>
            <a:endParaRPr b="0" lang="en-US" sz="1660" spc="-1" strike="noStrike">
              <a:solidFill>
                <a:srgbClr val="000000"/>
              </a:solidFill>
              <a:latin typeface="Arial"/>
            </a:endParaRPr>
          </a:p>
          <a:p>
            <a:pPr algn="ctr">
              <a:lnSpc>
                <a:spcPct val="80000"/>
              </a:lnSpc>
              <a:spcBef>
                <a:spcPts val="445"/>
              </a:spcBef>
              <a:buNone/>
              <a:tabLst>
                <a:tab algn="l" pos="0"/>
              </a:tabLst>
            </a:pPr>
            <a:r>
              <a:rPr b="1" lang="en-US" sz="2120" spc="-1" strike="noStrike">
                <a:solidFill>
                  <a:srgbClr val="a8422a"/>
                </a:solidFill>
                <a:latin typeface="Perpetua"/>
                <a:ea typeface="Questrial"/>
              </a:rPr>
              <a:t>5,422</a:t>
            </a:r>
            <a:r>
              <a:rPr b="0" lang="en-US" sz="2120" spc="-1" strike="noStrike">
                <a:solidFill>
                  <a:srgbClr val="2da2bf"/>
                </a:solidFill>
                <a:latin typeface="Perpetua"/>
                <a:ea typeface="Questrial"/>
              </a:rPr>
              <a:t> </a:t>
            </a:r>
            <a:r>
              <a:rPr b="1" lang="en-US" sz="2120" spc="-1" strike="noStrike">
                <a:solidFill>
                  <a:srgbClr val="a8422a"/>
                </a:solidFill>
                <a:latin typeface="Perpetua"/>
                <a:ea typeface="Questrial"/>
              </a:rPr>
              <a:t>Alzheimer's/Memory </a:t>
            </a:r>
            <a:r>
              <a:rPr b="0" lang="en-US" sz="2120" spc="-1" strike="noStrike">
                <a:solidFill>
                  <a:srgbClr val="000000"/>
                </a:solidFill>
                <a:latin typeface="Perpetua"/>
                <a:ea typeface="Questrial"/>
              </a:rPr>
              <a:t>Care</a:t>
            </a:r>
            <a:r>
              <a:rPr b="1" lang="en-US" sz="2120" spc="-1" strike="noStrike">
                <a:solidFill>
                  <a:srgbClr val="a8422a"/>
                </a:solidFill>
                <a:latin typeface="Perpetua"/>
                <a:ea typeface="Questrial"/>
              </a:rPr>
              <a:t> </a:t>
            </a:r>
            <a:r>
              <a:rPr b="0" lang="en-US" sz="2120" spc="-1" strike="noStrike">
                <a:solidFill>
                  <a:srgbClr val="000000"/>
                </a:solidFill>
                <a:latin typeface="Perpetua"/>
                <a:ea typeface="Questrial"/>
              </a:rPr>
              <a:t>beds in</a:t>
            </a:r>
            <a:r>
              <a:rPr b="1" lang="en-US" sz="2120" spc="-1" strike="noStrike">
                <a:solidFill>
                  <a:srgbClr val="a8422a"/>
                </a:solidFill>
                <a:latin typeface="Perpetua"/>
                <a:ea typeface="Questrial"/>
              </a:rPr>
              <a:t> 51 </a:t>
            </a:r>
            <a:r>
              <a:rPr b="0" lang="en-US" sz="2120" spc="-1" strike="noStrike">
                <a:solidFill>
                  <a:srgbClr val="000000"/>
                </a:solidFill>
                <a:latin typeface="Perpetua"/>
                <a:ea typeface="Questrial"/>
              </a:rPr>
              <a:t>facilities </a:t>
            </a:r>
            <a:endParaRPr b="0" lang="en-US" sz="2120" spc="-1" strike="noStrike">
              <a:solidFill>
                <a:srgbClr val="000000"/>
              </a:solidFill>
              <a:latin typeface="Arial"/>
            </a:endParaRPr>
          </a:p>
          <a:p>
            <a:pPr algn="ctr">
              <a:lnSpc>
                <a:spcPct val="80000"/>
              </a:lnSpc>
              <a:spcBef>
                <a:spcPts val="445"/>
              </a:spcBef>
              <a:buNone/>
              <a:tabLst>
                <a:tab algn="l" pos="0"/>
              </a:tabLst>
            </a:pPr>
            <a:endParaRPr b="0" lang="en-US" sz="2120" spc="-1" strike="noStrike">
              <a:solidFill>
                <a:srgbClr val="000000"/>
              </a:solidFill>
              <a:latin typeface="Arial"/>
            </a:endParaRPr>
          </a:p>
          <a:p>
            <a:pPr algn="ctr">
              <a:lnSpc>
                <a:spcPct val="80000"/>
              </a:lnSpc>
              <a:spcBef>
                <a:spcPts val="332"/>
              </a:spcBef>
              <a:buNone/>
              <a:tabLst>
                <a:tab algn="l" pos="0"/>
              </a:tabLst>
            </a:pPr>
            <a:r>
              <a:rPr b="0" lang="en-US" sz="1570" spc="-1" strike="noStrike">
                <a:solidFill>
                  <a:srgbClr val="3f3f3f"/>
                </a:solidFill>
                <a:latin typeface="Perpetua"/>
                <a:ea typeface="Questrial"/>
              </a:rPr>
              <a:t>5,368 Assisted Living MC beds (42)</a:t>
            </a:r>
            <a:endParaRPr b="0" lang="en-US" sz="1570" spc="-1" strike="noStrike">
              <a:solidFill>
                <a:srgbClr val="000000"/>
              </a:solidFill>
              <a:latin typeface="Arial"/>
            </a:endParaRPr>
          </a:p>
          <a:p>
            <a:pPr algn="ctr">
              <a:lnSpc>
                <a:spcPct val="80000"/>
              </a:lnSpc>
              <a:spcBef>
                <a:spcPts val="332"/>
              </a:spcBef>
              <a:buNone/>
              <a:tabLst>
                <a:tab algn="l" pos="0"/>
              </a:tabLst>
            </a:pPr>
            <a:r>
              <a:rPr b="0" lang="en-US" sz="1570" spc="-1" strike="noStrike">
                <a:solidFill>
                  <a:srgbClr val="3f3f3f"/>
                </a:solidFill>
                <a:latin typeface="Perpetua"/>
                <a:ea typeface="Questrial"/>
              </a:rPr>
              <a:t>54 Board &amp; Care MC beds (9)</a:t>
            </a:r>
            <a:endParaRPr b="0" lang="en-US" sz="1570" spc="-1" strike="noStrike">
              <a:solidFill>
                <a:srgbClr val="000000"/>
              </a:solidFill>
              <a:latin typeface="Arial"/>
            </a:endParaRPr>
          </a:p>
          <a:p>
            <a:pPr algn="ctr">
              <a:lnSpc>
                <a:spcPct val="80000"/>
              </a:lnSpc>
              <a:spcBef>
                <a:spcPts val="332"/>
              </a:spcBef>
              <a:buNone/>
              <a:tabLst>
                <a:tab algn="l" pos="0"/>
              </a:tabLst>
            </a:pPr>
            <a:endParaRPr b="0" lang="en-US" sz="1570" spc="-1" strike="noStrike">
              <a:solidFill>
                <a:srgbClr val="000000"/>
              </a:solidFill>
              <a:latin typeface="Arial"/>
            </a:endParaRPr>
          </a:p>
          <a:p>
            <a:pPr algn="ctr">
              <a:lnSpc>
                <a:spcPct val="80000"/>
              </a:lnSpc>
              <a:spcBef>
                <a:spcPts val="445"/>
              </a:spcBef>
              <a:buNone/>
              <a:tabLst>
                <a:tab algn="l" pos="0"/>
              </a:tabLst>
            </a:pPr>
            <a:r>
              <a:rPr b="1" lang="en-US" sz="2120" spc="-1" strike="noStrike">
                <a:solidFill>
                  <a:srgbClr val="00b050"/>
                </a:solidFill>
                <a:latin typeface="Perpetua"/>
                <a:ea typeface="Questrial"/>
              </a:rPr>
              <a:t>614</a:t>
            </a:r>
            <a:r>
              <a:rPr b="0" lang="en-US" sz="2120" spc="-1" strike="noStrike">
                <a:solidFill>
                  <a:srgbClr val="a86c2a"/>
                </a:solidFill>
                <a:latin typeface="Perpetua"/>
                <a:ea typeface="Questrial"/>
              </a:rPr>
              <a:t> </a:t>
            </a:r>
            <a:r>
              <a:rPr b="0" lang="en-US" sz="2120" spc="-1" strike="noStrike">
                <a:solidFill>
                  <a:srgbClr val="000000"/>
                </a:solidFill>
                <a:latin typeface="Perpetua"/>
                <a:ea typeface="Questrial"/>
              </a:rPr>
              <a:t>RCFEs have </a:t>
            </a:r>
            <a:r>
              <a:rPr b="1" lang="en-US" sz="2120" spc="-1" strike="noStrike">
                <a:solidFill>
                  <a:srgbClr val="00b050"/>
                </a:solidFill>
                <a:latin typeface="Perpetua"/>
                <a:ea typeface="Questrial"/>
              </a:rPr>
              <a:t>Hospice</a:t>
            </a:r>
            <a:r>
              <a:rPr b="0" lang="en-US" sz="2120" spc="-1" strike="noStrike">
                <a:solidFill>
                  <a:srgbClr val="000000"/>
                </a:solidFill>
                <a:latin typeface="Perpetua"/>
                <a:ea typeface="Questrial"/>
              </a:rPr>
              <a:t> Waivers </a:t>
            </a:r>
            <a:r>
              <a:rPr b="1" lang="en-US" sz="2120" spc="-1" strike="noStrike">
                <a:solidFill>
                  <a:srgbClr val="00b050"/>
                </a:solidFill>
                <a:latin typeface="Perpetua"/>
                <a:ea typeface="Questrial"/>
              </a:rPr>
              <a:t>(66%)</a:t>
            </a:r>
            <a:endParaRPr b="0" lang="en-US" sz="2120" spc="-1" strike="noStrike">
              <a:solidFill>
                <a:srgbClr val="000000"/>
              </a:solidFill>
              <a:latin typeface="Arial"/>
            </a:endParaRPr>
          </a:p>
          <a:p>
            <a:pPr algn="ctr">
              <a:lnSpc>
                <a:spcPct val="80000"/>
              </a:lnSpc>
              <a:spcBef>
                <a:spcPts val="445"/>
              </a:spcBef>
              <a:buNone/>
              <a:tabLst>
                <a:tab algn="l" pos="0"/>
              </a:tabLst>
            </a:pPr>
            <a:endParaRPr b="0" lang="en-US" sz="2120" spc="-1" strike="noStrike">
              <a:solidFill>
                <a:srgbClr val="000000"/>
              </a:solidFill>
              <a:latin typeface="Arial"/>
            </a:endParaRPr>
          </a:p>
          <a:p>
            <a:pPr algn="ctr">
              <a:lnSpc>
                <a:spcPct val="80000"/>
              </a:lnSpc>
              <a:spcBef>
                <a:spcPts val="601"/>
              </a:spcBef>
              <a:buNone/>
              <a:tabLst>
                <a:tab algn="l" pos="0"/>
              </a:tabLst>
            </a:pPr>
            <a:r>
              <a:rPr b="0" lang="en-US" sz="1570" spc="-1" strike="noStrike">
                <a:solidFill>
                  <a:srgbClr val="3f3f3f"/>
                </a:solidFill>
                <a:latin typeface="Perpetua"/>
                <a:ea typeface="Questrial"/>
              </a:rPr>
              <a:t>Approx. 65 Hospice Beds Now Available in 55 RCFEs</a:t>
            </a:r>
            <a:endParaRPr b="0" lang="en-US" sz="1570" spc="-1" strike="noStrike">
              <a:solidFill>
                <a:srgbClr val="000000"/>
              </a:solidFill>
              <a:latin typeface="Arial"/>
            </a:endParaRPr>
          </a:p>
          <a:p>
            <a:pPr algn="ctr">
              <a:lnSpc>
                <a:spcPct val="80000"/>
              </a:lnSpc>
              <a:spcBef>
                <a:spcPts val="601"/>
              </a:spcBef>
              <a:buNone/>
              <a:tabLst>
                <a:tab algn="l" pos="0"/>
              </a:tabLst>
            </a:pPr>
            <a:r>
              <a:rPr b="0" lang="en-US" sz="1570" spc="-1" strike="noStrike">
                <a:solidFill>
                  <a:srgbClr val="3f3f3f"/>
                </a:solidFill>
                <a:latin typeface="Perpetua"/>
                <a:ea typeface="Questrial"/>
              </a:rPr>
              <a:t>Avg. Hospice Rate = $120</a:t>
            </a:r>
            <a:endParaRPr b="0" lang="en-US" sz="1570" spc="-1" strike="noStrike">
              <a:solidFill>
                <a:srgbClr val="000000"/>
              </a:solidFill>
              <a:latin typeface="Arial"/>
            </a:endParaRPr>
          </a:p>
          <a:p>
            <a:pPr algn="ctr">
              <a:lnSpc>
                <a:spcPct val="80000"/>
              </a:lnSpc>
              <a:spcBef>
                <a:spcPts val="601"/>
              </a:spcBef>
              <a:buNone/>
              <a:tabLst>
                <a:tab algn="l" pos="0"/>
              </a:tabLst>
            </a:pPr>
            <a:r>
              <a:rPr b="0" lang="en-US" sz="1200" spc="-1" strike="noStrike">
                <a:solidFill>
                  <a:srgbClr val="3f3f3f"/>
                </a:solidFill>
                <a:latin typeface="Perpetua"/>
                <a:ea typeface="Questrial"/>
              </a:rPr>
              <a:t>(as of 1/1/19)</a:t>
            </a:r>
            <a:endParaRPr b="0" lang="en-US" sz="1200" spc="-1" strike="noStrike">
              <a:solidFill>
                <a:srgbClr val="000000"/>
              </a:solidFill>
              <a:latin typeface="Arial"/>
            </a:endParaRPr>
          </a:p>
          <a:p>
            <a:pPr>
              <a:lnSpc>
                <a:spcPct val="100000"/>
              </a:lnSpc>
              <a:spcBef>
                <a:spcPts val="612"/>
              </a:spcBef>
              <a:buNone/>
              <a:tabLst>
                <a:tab algn="l" pos="0"/>
              </a:tabLst>
            </a:pPr>
            <a:endParaRPr b="0" lang="en-US" sz="1200" spc="-1" strike="noStrike">
              <a:solidFill>
                <a:srgbClr val="000000"/>
              </a:solidFill>
              <a:latin typeface="Arial"/>
            </a:endParaRPr>
          </a:p>
        </p:txBody>
      </p:sp>
      <p:sp>
        <p:nvSpPr>
          <p:cNvPr id="154" name="PlaceHolder 2"/>
          <p:cNvSpPr>
            <a:spLocks noGrp="1"/>
          </p:cNvSpPr>
          <p:nvPr>
            <p:ph/>
          </p:nvPr>
        </p:nvSpPr>
        <p:spPr>
          <a:xfrm>
            <a:off x="4933800" y="1447920"/>
            <a:ext cx="3748680" cy="4571640"/>
          </a:xfrm>
          <a:prstGeom prst="rect">
            <a:avLst/>
          </a:prstGeom>
          <a:noFill/>
          <a:ln w="0">
            <a:noFill/>
          </a:ln>
        </p:spPr>
        <p:txBody>
          <a:bodyPr lIns="96480" rIns="96480" tIns="48240" bIns="48240" anchor="t">
            <a:noAutofit/>
          </a:bodyPr>
          <a:p>
            <a:endParaRPr b="0" lang="en-US" sz="1400" spc="-1" strike="noStrike">
              <a:solidFill>
                <a:srgbClr val="000000"/>
              </a:solidFill>
              <a:latin typeface="Arial"/>
            </a:endParaRPr>
          </a:p>
        </p:txBody>
      </p:sp>
      <p:pic>
        <p:nvPicPr>
          <p:cNvPr id="155" name="Google Shape;438;p60" descr=""/>
          <p:cNvPicPr/>
          <p:nvPr/>
        </p:nvPicPr>
        <p:blipFill>
          <a:blip r:embed="rId1"/>
          <a:stretch/>
        </p:blipFill>
        <p:spPr>
          <a:xfrm>
            <a:off x="6096960" y="199440"/>
            <a:ext cx="2730600" cy="415440"/>
          </a:xfrm>
          <a:prstGeom prst="rect">
            <a:avLst/>
          </a:prstGeom>
          <a:ln w="0">
            <a:noFill/>
          </a:ln>
        </p:spPr>
      </p:pic>
      <p:sp>
        <p:nvSpPr>
          <p:cNvPr id="156" name="PlaceHolder 3"/>
          <p:cNvSpPr>
            <a:spLocks noGrp="1"/>
          </p:cNvSpPr>
          <p:nvPr>
            <p:ph type="title"/>
          </p:nvPr>
        </p:nvSpPr>
        <p:spPr>
          <a:xfrm>
            <a:off x="762120" y="407160"/>
            <a:ext cx="3078000" cy="822960"/>
          </a:xfrm>
          <a:prstGeom prst="rect">
            <a:avLst/>
          </a:prstGeom>
          <a:noFill/>
          <a:ln w="0">
            <a:noFill/>
          </a:ln>
        </p:spPr>
        <p:txBody>
          <a:bodyPr anchor="ctr">
            <a:noAutofit/>
          </a:bodyPr>
          <a:p>
            <a:pPr algn="ctr">
              <a:lnSpc>
                <a:spcPct val="100000"/>
              </a:lnSpc>
              <a:spcBef>
                <a:spcPts val="2401"/>
              </a:spcBef>
              <a:buNone/>
              <a:tabLst>
                <a:tab algn="l" pos="0"/>
              </a:tabLst>
            </a:pPr>
            <a:r>
              <a:rPr b="1" lang="en-US" sz="2400" spc="-1" strike="noStrike" u="sng">
                <a:solidFill>
                  <a:srgbClr val="16515f"/>
                </a:solidFill>
                <a:uFillTx/>
                <a:latin typeface="Perpetua"/>
                <a:ea typeface="Arial Black"/>
              </a:rPr>
              <a:t>Orange County RCFEs</a:t>
            </a:r>
            <a:endParaRPr b="0" lang="en-US" sz="2400" spc="-1" strike="noStrike">
              <a:solidFill>
                <a:srgbClr val="000000"/>
              </a:solidFill>
              <a:latin typeface="Arial"/>
            </a:endParaRPr>
          </a:p>
        </p:txBody>
      </p:sp>
      <p:pic>
        <p:nvPicPr>
          <p:cNvPr id="157" name="Picture 6" descr=""/>
          <p:cNvPicPr/>
          <p:nvPr/>
        </p:nvPicPr>
        <p:blipFill>
          <a:blip r:embed="rId2"/>
          <a:stretch/>
        </p:blipFill>
        <p:spPr>
          <a:xfrm>
            <a:off x="4191120" y="703800"/>
            <a:ext cx="4826880" cy="600984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Rectangle 8"/>
          <p:cNvSpPr/>
          <p:nvPr/>
        </p:nvSpPr>
        <p:spPr>
          <a:xfrm>
            <a:off x="0" y="1060560"/>
            <a:ext cx="9143640" cy="700560"/>
          </a:xfrm>
          <a:prstGeom prst="rect">
            <a:avLst/>
          </a:prstGeom>
          <a:solidFill>
            <a:srgbClr val="2da2bf"/>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spcBef>
                <a:spcPts val="612"/>
              </a:spcBef>
              <a:buNone/>
            </a:pPr>
            <a:r>
              <a:rPr b="0" lang="en-US" sz="4000" spc="-1" strike="noStrike">
                <a:solidFill>
                  <a:srgbClr val="ffffff"/>
                </a:solidFill>
                <a:latin typeface="Perpetua"/>
                <a:ea typeface="Arial"/>
              </a:rPr>
              <a:t>***Web Portal</a:t>
            </a:r>
            <a:endParaRPr b="0" lang="en-US" sz="4000" spc="-1" strike="noStrike">
              <a:latin typeface="Arial"/>
            </a:endParaRPr>
          </a:p>
        </p:txBody>
      </p:sp>
      <p:pic>
        <p:nvPicPr>
          <p:cNvPr id="159" name="Google Shape;438;p60" descr=""/>
          <p:cNvPicPr/>
          <p:nvPr/>
        </p:nvPicPr>
        <p:blipFill>
          <a:blip r:embed="rId1"/>
          <a:stretch/>
        </p:blipFill>
        <p:spPr>
          <a:xfrm>
            <a:off x="2088000" y="102960"/>
            <a:ext cx="5409720" cy="712080"/>
          </a:xfrm>
          <a:prstGeom prst="rect">
            <a:avLst/>
          </a:prstGeom>
          <a:ln w="0">
            <a:noFill/>
          </a:ln>
        </p:spPr>
      </p:pic>
      <p:sp>
        <p:nvSpPr>
          <p:cNvPr id="160" name="TextBox 11"/>
          <p:cNvSpPr/>
          <p:nvPr/>
        </p:nvSpPr>
        <p:spPr>
          <a:xfrm>
            <a:off x="1486080" y="1959120"/>
            <a:ext cx="6171840" cy="1064520"/>
          </a:xfrm>
          <a:prstGeom prst="rect">
            <a:avLst/>
          </a:prstGeom>
          <a:solidFill>
            <a:srgbClr val="16515f"/>
          </a:solid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en-US" sz="3200" spc="-1" strike="noStrike">
                <a:solidFill>
                  <a:srgbClr val="ffffff"/>
                </a:solidFill>
                <a:latin typeface="Perpetua"/>
              </a:rPr>
              <a:t>www.careplacement.com/***</a:t>
            </a:r>
            <a:endParaRPr b="0" lang="en-US" sz="3200" spc="-1" strike="noStrike">
              <a:latin typeface="Arial"/>
            </a:endParaRPr>
          </a:p>
        </p:txBody>
      </p:sp>
      <p:sp>
        <p:nvSpPr>
          <p:cNvPr id="161" name="TextBox 12"/>
          <p:cNvSpPr/>
          <p:nvPr/>
        </p:nvSpPr>
        <p:spPr>
          <a:xfrm>
            <a:off x="1371600" y="3070800"/>
            <a:ext cx="6400440" cy="31381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2400" spc="-1" strike="noStrike" u="sng">
                <a:solidFill>
                  <a:srgbClr val="000000"/>
                </a:solidFill>
                <a:uFillTx/>
                <a:latin typeface="Perpetua"/>
              </a:rPr>
              <a:t>Web Portal Features</a:t>
            </a:r>
            <a:endParaRPr b="0" lang="en-US" sz="2400" spc="-1" strike="noStrike">
              <a:latin typeface="Arial"/>
            </a:endParaRPr>
          </a:p>
          <a:p>
            <a:pPr marL="343080" indent="-343080">
              <a:lnSpc>
                <a:spcPct val="100000"/>
              </a:lnSpc>
              <a:buClr>
                <a:srgbClr val="000000"/>
              </a:buClr>
              <a:buFont typeface="Arial"/>
              <a:buChar char="•"/>
            </a:pPr>
            <a:r>
              <a:rPr b="0" lang="en-US" sz="2000" spc="-1" strike="noStrike">
                <a:solidFill>
                  <a:srgbClr val="000000"/>
                </a:solidFill>
                <a:latin typeface="Perpetua"/>
              </a:rPr>
              <a:t>Independent Living list of available rooms in San Diego County</a:t>
            </a:r>
            <a:endParaRPr b="0" lang="en-US" sz="2000" spc="-1" strike="noStrike">
              <a:latin typeface="Arial"/>
            </a:endParaRPr>
          </a:p>
          <a:p>
            <a:pPr>
              <a:lnSpc>
                <a:spcPct val="100000"/>
              </a:lnSpc>
              <a:buNone/>
            </a:pPr>
            <a:endParaRPr b="0" lang="en-US" sz="2000" spc="-1" strike="noStrike">
              <a:latin typeface="Arial"/>
            </a:endParaRPr>
          </a:p>
          <a:p>
            <a:pPr marL="343080" indent="-343080">
              <a:lnSpc>
                <a:spcPct val="100000"/>
              </a:lnSpc>
              <a:buClr>
                <a:srgbClr val="000000"/>
              </a:buClr>
              <a:buFont typeface="Arial"/>
              <a:buChar char="•"/>
            </a:pPr>
            <a:r>
              <a:rPr b="0" lang="en-US" sz="2000" spc="-1" strike="noStrike">
                <a:solidFill>
                  <a:srgbClr val="000000"/>
                </a:solidFill>
                <a:latin typeface="Perpetua"/>
              </a:rPr>
              <a:t>Board &amp; Care (RFCE) Readmission Checklist</a:t>
            </a:r>
            <a:endParaRPr b="0" lang="en-US" sz="2000" spc="-1" strike="noStrike">
              <a:latin typeface="Arial"/>
            </a:endParaRPr>
          </a:p>
          <a:p>
            <a:pPr>
              <a:lnSpc>
                <a:spcPct val="100000"/>
              </a:lnSpc>
              <a:buNone/>
            </a:pPr>
            <a:endParaRPr b="0" lang="en-US" sz="2000" spc="-1" strike="noStrike">
              <a:latin typeface="Arial"/>
            </a:endParaRPr>
          </a:p>
          <a:p>
            <a:pPr marL="343080" indent="-343080">
              <a:lnSpc>
                <a:spcPct val="100000"/>
              </a:lnSpc>
              <a:buClr>
                <a:srgbClr val="000000"/>
              </a:buClr>
              <a:buFont typeface="Arial"/>
              <a:buChar char="•"/>
            </a:pPr>
            <a:r>
              <a:rPr b="0" lang="en-US" sz="2000" spc="-1" strike="noStrike">
                <a:solidFill>
                  <a:srgbClr val="000000"/>
                </a:solidFill>
                <a:latin typeface="Perpetua"/>
              </a:rPr>
              <a:t>Assisted Living Waiver (ALW) Pre-screen Form</a:t>
            </a:r>
            <a:endParaRPr b="0" lang="en-US" sz="2000" spc="-1" strike="noStrike">
              <a:latin typeface="Arial"/>
            </a:endParaRPr>
          </a:p>
          <a:p>
            <a:pPr>
              <a:lnSpc>
                <a:spcPct val="100000"/>
              </a:lnSpc>
              <a:buNone/>
            </a:pPr>
            <a:endParaRPr b="0" lang="en-US" sz="2000" spc="-1" strike="noStrike">
              <a:latin typeface="Arial"/>
            </a:endParaRPr>
          </a:p>
          <a:p>
            <a:pPr marL="343080" indent="-343080">
              <a:lnSpc>
                <a:spcPct val="100000"/>
              </a:lnSpc>
              <a:buClr>
                <a:srgbClr val="000000"/>
              </a:buClr>
              <a:buFont typeface="Arial"/>
              <a:buChar char="•"/>
            </a:pPr>
            <a:r>
              <a:rPr b="0" lang="en-US" sz="2000" spc="-1" strike="noStrike">
                <a:solidFill>
                  <a:srgbClr val="000000"/>
                </a:solidFill>
                <a:latin typeface="Perpetua"/>
              </a:rPr>
              <a:t>6 Page Physician’s Report download </a:t>
            </a:r>
            <a:r>
              <a:rPr b="0" lang="en-US" sz="1600" spc="-1" strike="noStrike">
                <a:solidFill>
                  <a:srgbClr val="ff0000"/>
                </a:solidFill>
                <a:latin typeface="Perpetua"/>
              </a:rPr>
              <a:t>(Required prior to placement into any RCFE)</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679</TotalTime>
  <Application>LibreOffice/7.2.6.2$Linux_X86_64 LibreOffice_project/20$Build-2</Application>
  <AppVersion>15.0000</AppVersion>
  <Words>448</Words>
  <Paragraphs>68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Holly</dc:creator>
  <dc:description/>
  <dc:language>en-US</dc:language>
  <cp:lastModifiedBy/>
  <cp:lastPrinted>2019-02-05T23:16:23Z</cp:lastPrinted>
  <dcterms:modified xsi:type="dcterms:W3CDTF">2022-04-04T18:56:00Z</dcterms:modified>
  <cp:revision>52</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9</vt:i4>
  </property>
</Properties>
</file>